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522" r:id="rId2"/>
    <p:sldId id="1598" r:id="rId3"/>
    <p:sldId id="1485" r:id="rId4"/>
    <p:sldId id="1677" r:id="rId5"/>
    <p:sldId id="1678" r:id="rId6"/>
    <p:sldId id="1679" r:id="rId7"/>
    <p:sldId id="1665" r:id="rId8"/>
    <p:sldId id="1666" r:id="rId9"/>
    <p:sldId id="1582" r:id="rId10"/>
    <p:sldId id="1667" r:id="rId11"/>
    <p:sldId id="1516" r:id="rId12"/>
    <p:sldId id="1668" r:id="rId13"/>
    <p:sldId id="1669" r:id="rId14"/>
    <p:sldId id="1672" r:id="rId15"/>
    <p:sldId id="1673" r:id="rId16"/>
    <p:sldId id="1670" r:id="rId17"/>
    <p:sldId id="1674" r:id="rId18"/>
    <p:sldId id="1676" r:id="rId19"/>
  </p:sldIdLst>
  <p:sldSz cx="9906000" cy="6858000" type="A4"/>
  <p:notesSz cx="6797675" cy="9926638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Arial Unicode MS" panose="020B0604020202020204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나눔고딕" panose="020B0600000101010101" charset="-127"/>
      <p:regular r:id="rId29"/>
      <p:bold r:id="rId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09" userDrawn="1">
          <p15:clr>
            <a:srgbClr val="A4A3A4"/>
          </p15:clr>
        </p15:guide>
        <p15:guide id="3" pos="4526" userDrawn="1">
          <p15:clr>
            <a:srgbClr val="A4A3A4"/>
          </p15:clr>
        </p15:guide>
        <p15:guide id="4" pos="194" userDrawn="1">
          <p15:clr>
            <a:srgbClr val="A4A3A4"/>
          </p15:clr>
        </p15:guide>
        <p15:guide id="5" pos="466" userDrawn="1">
          <p15:clr>
            <a:srgbClr val="A4A3A4"/>
          </p15:clr>
        </p15:guide>
        <p15:guide id="6" pos="1487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orient="horz" pos="1684" userDrawn="1">
          <p15:clr>
            <a:srgbClr val="A4A3A4"/>
          </p15:clr>
        </p15:guide>
        <p15:guide id="12" pos="352">
          <p15:clr>
            <a:srgbClr val="A4A3A4"/>
          </p15:clr>
        </p15:guide>
        <p15:guide id="13" pos="1399">
          <p15:clr>
            <a:srgbClr val="A4A3A4"/>
          </p15:clr>
        </p15:guide>
        <p15:guide id="14" orient="horz" pos="522">
          <p15:clr>
            <a:srgbClr val="A4A3A4"/>
          </p15:clr>
        </p15:guide>
        <p15:guide id="15" orient="horz" pos="3102">
          <p15:clr>
            <a:srgbClr val="A4A3A4"/>
          </p15:clr>
        </p15:guide>
        <p15:guide id="16" orient="horz" pos="1321">
          <p15:clr>
            <a:srgbClr val="A4A3A4"/>
          </p15:clr>
        </p15:guide>
        <p15:guide id="17" pos="83">
          <p15:clr>
            <a:srgbClr val="A4A3A4"/>
          </p15:clr>
        </p15:guide>
        <p15:guide id="18" pos="883">
          <p15:clr>
            <a:srgbClr val="A4A3A4"/>
          </p15:clr>
        </p15:guide>
        <p15:guide id="19" pos="3801">
          <p15:clr>
            <a:srgbClr val="A4A3A4"/>
          </p15:clr>
        </p15:guide>
        <p15:guide id="20" pos="22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61">
          <p15:clr>
            <a:srgbClr val="A4A3A4"/>
          </p15:clr>
        </p15:guide>
        <p15:guide id="2" pos="2174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C5E"/>
    <a:srgbClr val="CB120D"/>
    <a:srgbClr val="FED43C"/>
    <a:srgbClr val="F7F3DE"/>
    <a:srgbClr val="0173D4"/>
    <a:srgbClr val="FF7800"/>
    <a:srgbClr val="F25E16"/>
    <a:srgbClr val="FFFBCC"/>
    <a:srgbClr val="7E0000"/>
    <a:srgbClr val="DA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0" autoAdjust="0"/>
    <p:restoredTop sz="99862" autoAdjust="0"/>
  </p:normalViewPr>
  <p:slideViewPr>
    <p:cSldViewPr snapToGrid="0" snapToObjects="1" showGuides="1">
      <p:cViewPr>
        <p:scale>
          <a:sx n="100" d="100"/>
          <a:sy n="100" d="100"/>
        </p:scale>
        <p:origin x="-931" y="34"/>
      </p:cViewPr>
      <p:guideLst>
        <p:guide orient="horz" pos="713"/>
        <p:guide orient="horz" pos="3589"/>
        <p:guide orient="horz" pos="1684"/>
        <p:guide orient="horz" pos="522"/>
        <p:guide orient="horz" pos="3102"/>
        <p:guide orient="horz" pos="1321"/>
        <p:guide pos="4526"/>
        <p:guide pos="194"/>
        <p:guide pos="466"/>
        <p:guide pos="1487"/>
        <p:guide pos="352"/>
        <p:guide pos="1399"/>
        <p:guide pos="83"/>
        <p:guide pos="883"/>
        <p:guide pos="3801"/>
        <p:guide pos="22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665"/>
    </p:cViewPr>
  </p:sorterViewPr>
  <p:notesViewPr>
    <p:cSldViewPr snapToGrid="0" snapToObjects="1" showGuides="1">
      <p:cViewPr varScale="1">
        <p:scale>
          <a:sx n="85" d="100"/>
          <a:sy n="85" d="100"/>
        </p:scale>
        <p:origin x="3882" y="66"/>
      </p:cViewPr>
      <p:guideLst>
        <p:guide orient="horz" pos="3161"/>
        <p:guide orient="horz" pos="3127"/>
        <p:guide pos="2174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913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C8867E-60F2-4368-8347-9AAAD3E05169}" type="datetimeFigureOut">
              <a:rPr lang="ko-KR" altLang="en-US"/>
              <a:pPr>
                <a:defRPr/>
              </a:pPr>
              <a:t>2015-09-15</a:t>
            </a:fld>
            <a:endParaRPr lang="en-US" altLang="ko-KR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913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B1C172-3DD1-45F8-8C70-D1B8B73FC46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81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1913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58F2DCE9-3EB9-4102-A29D-88D1EB6BE128}" type="datetimeFigureOut">
              <a:rPr lang="ko-KR" altLang="en-US" smtClean="0"/>
              <a:pPr>
                <a:defRPr/>
              </a:pPr>
              <a:t>2015-09-15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4538"/>
            <a:ext cx="5373687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46" tIns="45673" rIns="91346" bIns="45673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406" y="4714796"/>
            <a:ext cx="5436869" cy="4467066"/>
          </a:xfrm>
          <a:prstGeom prst="rect">
            <a:avLst/>
          </a:prstGeom>
        </p:spPr>
        <p:txBody>
          <a:bodyPr vert="horz" lIns="91346" tIns="45673" rIns="91346" bIns="45673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1913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9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aseline="0" dirty="0" smtClean="0"/>
              <a:t>발표의 순서는 다음과 같은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순서로 발표하겠습니다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242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gif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gif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gif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gif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D:\크로센트_PPT\20121031_서울시\자료\배경01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81050" y="1138226"/>
            <a:ext cx="8401050" cy="2955821"/>
          </a:xfrm>
          <a:prstGeom prst="rect">
            <a:avLst/>
          </a:prstGeom>
          <a:noFill/>
        </p:spPr>
      </p:pic>
      <p:sp>
        <p:nvSpPr>
          <p:cNvPr id="30" name="Rectangle 3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61047" y="2533401"/>
            <a:ext cx="5389004" cy="663575"/>
          </a:xfrm>
          <a:prstGeom prst="rect">
            <a:avLst/>
          </a:prstGeom>
          <a:ln/>
        </p:spPr>
        <p:txBody>
          <a:bodyPr anchor="ctr"/>
          <a:lstStyle>
            <a:lvl1pPr algn="ctr">
              <a:buNone/>
              <a:defRPr sz="24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D:\크로센트_PPT\20121031_서울시\자료\배경0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751" y="4214819"/>
            <a:ext cx="2621599" cy="2851740"/>
          </a:xfrm>
          <a:prstGeom prst="rect">
            <a:avLst/>
          </a:prstGeom>
          <a:noFill/>
        </p:spPr>
      </p:pic>
      <p:sp>
        <p:nvSpPr>
          <p:cNvPr id="29" name="Rectangle 38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301715"/>
            <a:ext cx="9906000" cy="1114895"/>
          </a:xfrm>
          <a:ln w="9525"/>
        </p:spPr>
        <p:txBody>
          <a:bodyPr anchor="ctr"/>
          <a:lstStyle>
            <a:lvl1pPr algn="ctr">
              <a:defRPr sz="28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701" y="192295"/>
            <a:ext cx="800374" cy="638356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 userDrawn="1"/>
        </p:nvGrpSpPr>
        <p:grpSpPr>
          <a:xfrm>
            <a:off x="475697" y="164226"/>
            <a:ext cx="1487574" cy="694495"/>
            <a:chOff x="5240581" y="2458479"/>
            <a:chExt cx="1973609" cy="950983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85"/>
            <a:stretch/>
          </p:blipFill>
          <p:spPr>
            <a:xfrm>
              <a:off x="6348172" y="2533869"/>
              <a:ext cx="866018" cy="800202"/>
            </a:xfrm>
            <a:prstGeom prst="rect">
              <a:avLst/>
            </a:prstGeom>
          </p:spPr>
        </p:pic>
        <p:pic>
          <p:nvPicPr>
            <p:cNvPr id="10" name="Picture 2" descr="https://encrypted-tbn2.gstatic.com/images?q=tbn:ANd9GcSU7w3bDQczyB1f1B0iIZlNW79C1quSTg0aOjfHJhSsysdccjK4wg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581" y="2458479"/>
              <a:ext cx="985407" cy="95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838542" y="1622518"/>
            <a:ext cx="82509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1688" eaLnBrk="0" latinLnBrk="0" hangingPunct="0">
              <a:defRPr/>
            </a:pPr>
            <a:r>
              <a:rPr lang="ko-KR" altLang="en-US" sz="24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개방형 </a:t>
            </a:r>
            <a:r>
              <a:rPr lang="ko-KR" altLang="en-US" sz="2400" b="1" spc="-50" baseline="0" dirty="0" err="1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클라우드</a:t>
            </a:r>
            <a:r>
              <a:rPr lang="ko-KR" altLang="en-US" sz="24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 플랫폼을 활용한 </a:t>
            </a:r>
            <a:r>
              <a:rPr lang="en-US" altLang="ko-KR" sz="24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Application </a:t>
            </a:r>
            <a:r>
              <a:rPr lang="ko-KR" altLang="en-US" sz="24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적용사례 </a:t>
            </a:r>
            <a:r>
              <a:rPr lang="en-US" altLang="ko-KR" sz="24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– 1</a:t>
            </a:r>
          </a:p>
          <a:p>
            <a:pPr marL="457200" indent="-457200" algn="ctr" defTabSz="801688" eaLnBrk="0" latinLnBrk="0" hangingPunct="0">
              <a:buFontTx/>
              <a:buChar char="-"/>
              <a:defRPr/>
            </a:pPr>
            <a:r>
              <a:rPr lang="ko-KR" altLang="en-US" sz="2400" b="1" spc="-50" baseline="0" dirty="0" err="1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클라우드</a:t>
            </a:r>
            <a:r>
              <a:rPr lang="ko-KR" altLang="en-US" sz="24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 오피스와 문서변환솔루션 </a:t>
            </a:r>
            <a:r>
              <a:rPr lang="en-US" altLang="ko-KR" sz="24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2688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027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2" name="TextBox 5"/>
          <p:cNvSpPr txBox="1">
            <a:spLocks noChangeArrowheads="1"/>
          </p:cNvSpPr>
          <p:nvPr userDrawn="1"/>
        </p:nvSpPr>
        <p:spPr bwMode="auto">
          <a:xfrm>
            <a:off x="766763" y="2571750"/>
            <a:ext cx="8372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7999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latinLnBrk="0" hangingPunct="0"/>
            <a:r>
              <a:rPr lang="en-US" altLang="ko-KR" sz="3600">
                <a:solidFill>
                  <a:srgbClr val="191919"/>
                </a:solidFill>
                <a:latin typeface="Arial" pitchFamily="34" charset="0"/>
                <a:ea typeface="나눔고딕" pitchFamily="50" charset="-127"/>
                <a:cs typeface="Arial" pitchFamily="34" charset="0"/>
              </a:rPr>
              <a:t>1. Please enter the main title here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9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436563" y="952184"/>
            <a:ext cx="9052941" cy="5357136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436563" y="952184"/>
            <a:ext cx="9052941" cy="4493040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442695" y="5495073"/>
            <a:ext cx="9064390" cy="68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3" y="0"/>
            <a:ext cx="7639050" cy="647700"/>
          </a:xfrm>
        </p:spPr>
        <p:txBody>
          <a:bodyPr wrap="none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8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0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00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1202373" y="120867"/>
            <a:ext cx="7549030" cy="59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2" name="Rectangle 107"/>
          <p:cNvSpPr>
            <a:spLocks noChangeArrowheads="1"/>
          </p:cNvSpPr>
          <p:nvPr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788" y="120868"/>
            <a:ext cx="9052941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ctr" defTabSz="801688" rt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600" b="1" kern="1200" spc="-100" dirty="0" smtClean="0">
              <a:solidFill>
                <a:srgbClr val="AB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1026" name="Picture 2" descr="https://encrypted-tbn2.gstatic.com/images?q=tbn:ANd9GcSU7w3bDQczyB1f1B0iIZlNW79C1quSTg0aOjfHJhSsysdccjK4wg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I:\★Clipart★\logo\기관\한국정보화진흥원\영문_상하_A [Converted]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sp>
        <p:nvSpPr>
          <p:cNvPr id="16" name="AutoShape 2"/>
          <p:cNvSpPr>
            <a:spLocks noChangeArrowheads="1"/>
          </p:cNvSpPr>
          <p:nvPr/>
        </p:nvSpPr>
        <p:spPr bwMode="gray">
          <a:xfrm flipH="1">
            <a:off x="287887" y="1520825"/>
            <a:ext cx="9353654" cy="4651375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 flipH="1">
            <a:off x="287887" y="825501"/>
            <a:ext cx="9353654" cy="443259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68" r:id="rId1"/>
    <p:sldLayoutId id="2147485483" r:id="rId2"/>
    <p:sldLayoutId id="2147485488" r:id="rId3"/>
    <p:sldLayoutId id="2147485486" r:id="rId4"/>
    <p:sldLayoutId id="2147485487" r:id="rId5"/>
    <p:sldLayoutId id="2147485467" r:id="rId6"/>
    <p:sldLayoutId id="2147485490" r:id="rId7"/>
    <p:sldLayoutId id="2147485497" r:id="rId8"/>
    <p:sldLayoutId id="2147485514" r:id="rId9"/>
    <p:sldLayoutId id="214748551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PaaSRnd/bosh-lite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openpass-mysql-release" TargetMode="External"/><Relationship Id="rId4" Type="http://schemas.openxmlformats.org/officeDocument/2006/relationships/hyperlink" Target="https://github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65038" y="2577746"/>
            <a:ext cx="7549030" cy="59134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2015.09.18(</a:t>
            </a:r>
            <a:r>
              <a:rPr kumimoji="0" lang="ko-KR" altLang="en-US" sz="1600" b="1" dirty="0" smtClean="0">
                <a:latin typeface="+mn-lt"/>
                <a:ea typeface="나눔고딕" pitchFamily="50" charset="-127"/>
                <a:cs typeface="+mj-cs"/>
              </a:rPr>
              <a:t>금</a:t>
            </a: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003568" y="2577746"/>
            <a:ext cx="1902431" cy="59134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한글과 컴퓨터 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dirty="0" smtClean="0">
                <a:latin typeface="+mn-lt"/>
                <a:ea typeface="나눔고딕" pitchFamily="50" charset="-127"/>
                <a:cs typeface="+mj-cs"/>
              </a:rPr>
              <a:t>김태현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  <a:latin typeface="+mn-ea"/>
              </a:rPr>
              <a:t>개방형 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</a:rPr>
              <a:t>플랫폼</a:t>
            </a:r>
            <a:r>
              <a:rPr kumimoji="0" lang="ko-KR" altLang="en-US" sz="2300" b="1" spc="-150" dirty="0" smtClean="0">
                <a:solidFill>
                  <a:srgbClr val="1F497D"/>
                </a:solidFill>
              </a:rPr>
              <a:t>에 </a:t>
            </a:r>
            <a:r>
              <a:rPr kumimoji="0" lang="ko-KR" altLang="en-US" sz="2300" b="1" spc="-150" dirty="0" smtClean="0">
                <a:solidFill>
                  <a:srgbClr val="1F497D"/>
                </a:solidFill>
              </a:rPr>
              <a:t>애플릿 기반의 웹 오피스</a:t>
            </a:r>
            <a:r>
              <a:rPr kumimoji="0" lang="en-US" altLang="ko-KR" sz="2300" b="1" spc="-150" dirty="0" smtClean="0">
                <a:solidFill>
                  <a:srgbClr val="1F497D"/>
                </a:solidFill>
              </a:rPr>
              <a:t>(App) </a:t>
            </a:r>
            <a:r>
              <a:rPr kumimoji="0" lang="ko-KR" altLang="en-US" sz="2300" b="1" spc="-150" dirty="0" smtClean="0">
                <a:solidFill>
                  <a:srgbClr val="1F497D"/>
                </a:solidFill>
              </a:rPr>
              <a:t>적용</a:t>
            </a:r>
            <a:r>
              <a:rPr kumimoji="0" lang="en-US" altLang="ko-KR" sz="2300" b="1" spc="-150" dirty="0" smtClean="0">
                <a:solidFill>
                  <a:srgbClr val="1F497D"/>
                </a:solidFill>
              </a:rPr>
              <a:t>(2) </a:t>
            </a:r>
            <a:endParaRPr kumimoji="0" lang="ko-KR" altLang="en-US" sz="2300" b="1" spc="-150" dirty="0" smtClean="0">
              <a:solidFill>
                <a:srgbClr val="1F497D"/>
              </a:solidFill>
            </a:endParaRPr>
          </a:p>
        </p:txBody>
      </p:sp>
      <p:sp>
        <p:nvSpPr>
          <p:cNvPr id="65" name="Shape"/>
          <p:cNvSpPr/>
          <p:nvPr/>
        </p:nvSpPr>
        <p:spPr>
          <a:xfrm>
            <a:off x="320675" y="929640"/>
            <a:ext cx="4598670" cy="3479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4999"/>
                </a:schemeClr>
              </a:gs>
              <a:gs pos="50000">
                <a:schemeClr val="accent1">
                  <a:shade val="67500"/>
                  <a:satMod val="114999"/>
                </a:schemeClr>
              </a:gs>
              <a:gs pos="100000">
                <a:schemeClr val="accent1">
                  <a:shade val="100000"/>
                  <a:satMod val="114999"/>
                </a:schemeClr>
              </a:gs>
            </a:gsLst>
            <a:lin ang="0" scaled="1"/>
            <a:tileRect/>
          </a:gradFill>
          <a:ln w="25400">
            <a:solidFill>
              <a:schemeClr val="accent1">
                <a:lumMod val="75000"/>
              </a:schemeClr>
            </a:solidFill>
            <a:round/>
          </a:ln>
          <a:effectLst>
            <a:outerShdw blurRad="50800" dist="25400" dir="4200000" algn="tl" rotWithShape="0">
              <a:srgbClr val="000000">
                <a:alpha val="27843"/>
              </a:srgbClr>
            </a:outerShdw>
          </a:effectLst>
        </p:spPr>
        <p:txBody>
          <a:bodyPr wrap="none" lIns="71755" tIns="71755" rIns="71755" bIns="71755" anchor="ctr"/>
          <a:lstStyle/>
          <a:p>
            <a:pPr marL="0" lvl="1" algn="ctr" defTabSz="802005"/>
            <a:r>
              <a:rPr kumimoji="0" lang="ko-KR" altLang="en-US" b="1" dirty="0">
                <a:solidFill>
                  <a:schemeClr val="bg1"/>
                </a:solidFill>
                <a:latin typeface="+mn-ea"/>
              </a:rPr>
              <a:t>개방형 플랫폼 </a:t>
            </a:r>
            <a:r>
              <a:rPr lang="en-US" b="1" kern="0" spc="-50" dirty="0" smtClean="0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App </a:t>
            </a:r>
            <a:r>
              <a:rPr lang="ko-KR" altLang="en-US" b="1" kern="0" spc="-50" dirty="0" smtClean="0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설치</a:t>
            </a:r>
          </a:p>
        </p:txBody>
      </p:sp>
      <p:sp>
        <p:nvSpPr>
          <p:cNvPr id="24" name="Shape"/>
          <p:cNvSpPr/>
          <p:nvPr/>
        </p:nvSpPr>
        <p:spPr>
          <a:xfrm>
            <a:off x="320675" y="1430655"/>
            <a:ext cx="8736965" cy="4790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t">
            <a:spAutoFit/>
          </a:bodyPr>
          <a:lstStyle/>
          <a:p>
            <a:pPr latinLnBrk="1">
              <a:lnSpc>
                <a:spcPct val="50000"/>
              </a:lnSpc>
              <a:spcBef>
                <a:spcPct val="0"/>
              </a:spcBef>
              <a:spcAft>
                <a:spcPts val="1000"/>
              </a:spcAft>
            </a:pPr>
            <a:endParaRPr lang="en-US" sz="1000" kern="0" dirty="0" smtClean="0">
              <a:solidFill>
                <a:srgbClr val="000000"/>
              </a:solidFill>
            </a:endParaRPr>
          </a:p>
          <a:p>
            <a:r>
              <a:rPr lang="en-US" sz="1000" dirty="0" err="1" smtClean="0"/>
              <a:t>hancom@openpaas</a:t>
            </a:r>
            <a:r>
              <a:rPr lang="en-US" sz="1000" dirty="0" smtClean="0"/>
              <a:t>:~/workspace/</a:t>
            </a:r>
            <a:r>
              <a:rPr lang="en-US" sz="1000" dirty="0" err="1" smtClean="0"/>
              <a:t>springsource</a:t>
            </a:r>
            <a:r>
              <a:rPr lang="en-US" sz="1000" dirty="0" smtClean="0"/>
              <a:t>-</a:t>
            </a:r>
            <a:r>
              <a:rPr lang="en-US" sz="1000" dirty="0" err="1" smtClean="0"/>
              <a:t>cloudfoundry</a:t>
            </a:r>
            <a:r>
              <a:rPr lang="en-US" sz="1000" dirty="0" smtClean="0"/>
              <a:t>-samples/</a:t>
            </a:r>
            <a:r>
              <a:rPr lang="en-US" sz="1000" dirty="0" err="1" smtClean="0"/>
              <a:t>lockfree</a:t>
            </a:r>
            <a:r>
              <a:rPr lang="en-US" sz="1000" dirty="0" smtClean="0"/>
              <a:t>$ </a:t>
            </a:r>
            <a:r>
              <a:rPr lang="en-US" sz="1000" dirty="0" err="1" smtClean="0"/>
              <a:t>cf</a:t>
            </a:r>
            <a:r>
              <a:rPr lang="en-US" sz="1000" dirty="0" smtClean="0"/>
              <a:t> push</a:t>
            </a:r>
            <a:endParaRPr lang="ko-KR" altLang="ko-KR" sz="1000" dirty="0" smtClean="0"/>
          </a:p>
          <a:p>
            <a:r>
              <a:rPr lang="en-US" sz="1000" dirty="0" smtClean="0"/>
              <a:t>Using manifest file /home/</a:t>
            </a:r>
            <a:r>
              <a:rPr lang="en-US" sz="1000" dirty="0" err="1" smtClean="0"/>
              <a:t>hancom</a:t>
            </a:r>
            <a:r>
              <a:rPr lang="en-US" sz="1000" dirty="0" smtClean="0"/>
              <a:t>/workspace/</a:t>
            </a:r>
            <a:r>
              <a:rPr lang="en-US" sz="1000" dirty="0" err="1" smtClean="0"/>
              <a:t>springsource</a:t>
            </a:r>
            <a:r>
              <a:rPr lang="en-US" sz="1000" dirty="0" smtClean="0"/>
              <a:t>-</a:t>
            </a:r>
            <a:r>
              <a:rPr lang="en-US" sz="1000" dirty="0" err="1" smtClean="0"/>
              <a:t>cloudfoundry</a:t>
            </a:r>
            <a:r>
              <a:rPr lang="en-US" sz="1000" dirty="0" smtClean="0"/>
              <a:t>-samples/</a:t>
            </a:r>
            <a:r>
              <a:rPr lang="en-US" sz="1000" dirty="0" err="1" smtClean="0"/>
              <a:t>lockfree</a:t>
            </a:r>
            <a:r>
              <a:rPr lang="en-US" sz="1000" dirty="0" smtClean="0"/>
              <a:t>/</a:t>
            </a:r>
            <a:r>
              <a:rPr lang="en-US" sz="1000" dirty="0" err="1" smtClean="0"/>
              <a:t>manifest.yml</a:t>
            </a:r>
            <a:endParaRPr lang="ko-KR" altLang="ko-KR" sz="1000" dirty="0" smtClean="0"/>
          </a:p>
          <a:p>
            <a:endParaRPr lang="en-US" sz="1000" dirty="0" smtClean="0"/>
          </a:p>
          <a:p>
            <a:r>
              <a:rPr lang="en-US" sz="1000" dirty="0" smtClean="0">
                <a:solidFill>
                  <a:srgbClr val="FF0000"/>
                </a:solidFill>
              </a:rPr>
              <a:t>Updating app hello in org me / space development as admin...</a:t>
            </a:r>
            <a:endParaRPr lang="ko-KR" altLang="ko-KR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/>
              <a:t>OK</a:t>
            </a:r>
            <a:endParaRPr lang="ko-KR" altLang="ko-KR" sz="1000" dirty="0" smtClean="0"/>
          </a:p>
          <a:p>
            <a:r>
              <a:rPr lang="en-US" sz="1000" dirty="0" smtClean="0"/>
              <a:t> </a:t>
            </a:r>
            <a:endParaRPr lang="ko-KR" altLang="ko-KR" sz="1000" dirty="0" smtClean="0"/>
          </a:p>
          <a:p>
            <a:r>
              <a:rPr lang="en-US" sz="1000" dirty="0" smtClean="0"/>
              <a:t>Uploading hello...</a:t>
            </a:r>
            <a:endParaRPr lang="ko-KR" altLang="ko-KR" sz="1000" dirty="0" smtClean="0"/>
          </a:p>
          <a:p>
            <a:r>
              <a:rPr lang="en-US" sz="1000" dirty="0" smtClean="0"/>
              <a:t>Uploading app files from: /home/</a:t>
            </a:r>
            <a:r>
              <a:rPr lang="en-US" sz="1000" dirty="0" err="1" smtClean="0"/>
              <a:t>hancom</a:t>
            </a:r>
            <a:r>
              <a:rPr lang="en-US" sz="1000" dirty="0" smtClean="0"/>
              <a:t>/workspace/</a:t>
            </a:r>
            <a:r>
              <a:rPr lang="en-US" sz="1000" dirty="0" err="1" smtClean="0"/>
              <a:t>springsource</a:t>
            </a:r>
            <a:r>
              <a:rPr lang="en-US" sz="1000" dirty="0" smtClean="0"/>
              <a:t>-</a:t>
            </a:r>
            <a:r>
              <a:rPr lang="en-US" sz="1000" dirty="0" err="1" smtClean="0"/>
              <a:t>cloudfoundry</a:t>
            </a:r>
            <a:r>
              <a:rPr lang="en-US" sz="1000" dirty="0" smtClean="0"/>
              <a:t>-samples/</a:t>
            </a:r>
            <a:r>
              <a:rPr lang="en-US" sz="1000" dirty="0" err="1" smtClean="0"/>
              <a:t>lockfree</a:t>
            </a:r>
            <a:r>
              <a:rPr lang="en-US" sz="1000" dirty="0" smtClean="0"/>
              <a:t>/</a:t>
            </a:r>
            <a:r>
              <a:rPr lang="en-US" sz="1000" dirty="0" err="1" smtClean="0"/>
              <a:t>hello.war</a:t>
            </a:r>
            <a:endParaRPr lang="ko-KR" altLang="ko-KR" sz="1000" dirty="0" smtClean="0"/>
          </a:p>
          <a:p>
            <a:r>
              <a:rPr lang="en-US" sz="1000" dirty="0" smtClean="0"/>
              <a:t>Uploading 5.1K, 11 files</a:t>
            </a:r>
            <a:endParaRPr lang="ko-KR" altLang="ko-KR" sz="1000" dirty="0" smtClean="0"/>
          </a:p>
          <a:p>
            <a:r>
              <a:rPr lang="en-US" sz="1000" dirty="0" smtClean="0">
                <a:solidFill>
                  <a:srgbClr val="FF0000"/>
                </a:solidFill>
              </a:rPr>
              <a:t>Binding service </a:t>
            </a:r>
            <a:r>
              <a:rPr lang="en-US" sz="1000" dirty="0" err="1" smtClean="0">
                <a:solidFill>
                  <a:srgbClr val="FF0000"/>
                </a:solidFill>
              </a:rPr>
              <a:t>mydb</a:t>
            </a:r>
            <a:r>
              <a:rPr lang="en-US" sz="1000" dirty="0" smtClean="0">
                <a:solidFill>
                  <a:srgbClr val="FF0000"/>
                </a:solidFill>
              </a:rPr>
              <a:t> to app hello in org me / space development as admin...</a:t>
            </a:r>
            <a:endParaRPr lang="ko-KR" altLang="ko-KR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/>
              <a:t>OK</a:t>
            </a:r>
            <a:endParaRPr lang="ko-KR" altLang="ko-KR" sz="1000" dirty="0" smtClean="0"/>
          </a:p>
          <a:p>
            <a:r>
              <a:rPr lang="en-US" sz="1000" dirty="0" smtClean="0"/>
              <a:t>Stopping app hello in org me / space development as admin...</a:t>
            </a:r>
            <a:endParaRPr lang="ko-KR" altLang="ko-KR" sz="1000" dirty="0" smtClean="0"/>
          </a:p>
          <a:p>
            <a:r>
              <a:rPr lang="en-US" sz="1000" dirty="0" smtClean="0"/>
              <a:t>OK</a:t>
            </a:r>
            <a:endParaRPr lang="ko-KR" altLang="ko-KR" sz="1000" dirty="0" smtClean="0"/>
          </a:p>
          <a:p>
            <a:r>
              <a:rPr lang="en-US" sz="1000" dirty="0" smtClean="0"/>
              <a:t> </a:t>
            </a:r>
            <a:endParaRPr lang="ko-KR" altLang="ko-KR" sz="1000" dirty="0" smtClean="0"/>
          </a:p>
          <a:p>
            <a:r>
              <a:rPr lang="en-US" sz="1000" dirty="0" smtClean="0"/>
              <a:t>Starting app hello in org me / space development as admin...</a:t>
            </a:r>
            <a:endParaRPr lang="ko-KR" altLang="ko-KR" sz="1000" dirty="0" smtClean="0"/>
          </a:p>
          <a:p>
            <a:r>
              <a:rPr lang="en-US" sz="1000" dirty="0" smtClean="0"/>
              <a:t>-----&gt; Downloaded app package (8.0K)</a:t>
            </a:r>
            <a:endParaRPr lang="ko-KR" altLang="ko-KR" sz="1000" dirty="0" smtClean="0"/>
          </a:p>
          <a:p>
            <a:r>
              <a:rPr lang="en-US" sz="1000" dirty="0" smtClean="0"/>
              <a:t>-----&gt; Downloaded app </a:t>
            </a:r>
            <a:r>
              <a:rPr lang="en-US" sz="1000" dirty="0" err="1" smtClean="0"/>
              <a:t>buildpack</a:t>
            </a:r>
            <a:r>
              <a:rPr lang="en-US" sz="1000" dirty="0" smtClean="0"/>
              <a:t> cache (52M)</a:t>
            </a:r>
            <a:endParaRPr lang="ko-KR" altLang="ko-KR" sz="1000" dirty="0" smtClean="0"/>
          </a:p>
          <a:p>
            <a:r>
              <a:rPr lang="en-US" sz="1000" dirty="0" smtClean="0"/>
              <a:t>Cloning into '/</a:t>
            </a:r>
            <a:r>
              <a:rPr lang="en-US" sz="1000" dirty="0" err="1" smtClean="0"/>
              <a:t>tmp</a:t>
            </a:r>
            <a:r>
              <a:rPr lang="en-US" sz="1000" dirty="0" smtClean="0"/>
              <a:t>/</a:t>
            </a:r>
            <a:r>
              <a:rPr lang="en-US" sz="1000" dirty="0" err="1" smtClean="0"/>
              <a:t>buildpacks</a:t>
            </a:r>
            <a:r>
              <a:rPr lang="en-US" sz="1000" dirty="0" smtClean="0"/>
              <a:t>/java-</a:t>
            </a:r>
            <a:r>
              <a:rPr lang="en-US" sz="1000" dirty="0" err="1" smtClean="0"/>
              <a:t>buildpack</a:t>
            </a:r>
            <a:r>
              <a:rPr lang="en-US" sz="1000" dirty="0" smtClean="0"/>
              <a:t>'...</a:t>
            </a:r>
            <a:endParaRPr lang="ko-KR" altLang="ko-KR" sz="1000" dirty="0" smtClean="0"/>
          </a:p>
          <a:p>
            <a:r>
              <a:rPr lang="en-US" sz="1000" dirty="0" smtClean="0">
                <a:solidFill>
                  <a:srgbClr val="FF0000"/>
                </a:solidFill>
              </a:rPr>
              <a:t>-----&gt; Java </a:t>
            </a:r>
            <a:r>
              <a:rPr lang="en-US" sz="1000" dirty="0" err="1" smtClean="0">
                <a:solidFill>
                  <a:srgbClr val="FF0000"/>
                </a:solidFill>
              </a:rPr>
              <a:t>Buildpack</a:t>
            </a:r>
            <a:r>
              <a:rPr lang="en-US" sz="1000" dirty="0" smtClean="0">
                <a:solidFill>
                  <a:srgbClr val="FF0000"/>
                </a:solidFill>
              </a:rPr>
              <a:t> Version: 897989c | https://github.com/cloudfoundry/java-buildpack.git#897989c</a:t>
            </a:r>
            <a:endParaRPr lang="ko-KR" altLang="ko-KR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-----&gt; Downloading Open </a:t>
            </a:r>
            <a:r>
              <a:rPr lang="en-US" sz="1000" dirty="0" err="1" smtClean="0">
                <a:solidFill>
                  <a:srgbClr val="FF0000"/>
                </a:solidFill>
              </a:rPr>
              <a:t>Jdk</a:t>
            </a:r>
            <a:r>
              <a:rPr lang="en-US" sz="1000" dirty="0" smtClean="0">
                <a:solidFill>
                  <a:srgbClr val="FF0000"/>
                </a:solidFill>
              </a:rPr>
              <a:t> JRE 1.8.0_40 from https://download.run.pivotal.io/openjdk/lucid/x86_64/openjdk-1.8.0_40.tar.gz (found in cache)</a:t>
            </a:r>
            <a:endParaRPr lang="ko-KR" altLang="ko-KR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     Expanding Open </a:t>
            </a:r>
            <a:r>
              <a:rPr lang="en-US" sz="1000" dirty="0" err="1" smtClean="0">
                <a:solidFill>
                  <a:srgbClr val="FF0000"/>
                </a:solidFill>
              </a:rPr>
              <a:t>Jdk</a:t>
            </a:r>
            <a:r>
              <a:rPr lang="en-US" sz="1000" dirty="0" smtClean="0">
                <a:solidFill>
                  <a:srgbClr val="FF0000"/>
                </a:solidFill>
              </a:rPr>
              <a:t> JRE to .java-</a:t>
            </a:r>
            <a:r>
              <a:rPr lang="en-US" sz="1000" dirty="0" err="1" smtClean="0">
                <a:solidFill>
                  <a:srgbClr val="FF0000"/>
                </a:solidFill>
              </a:rPr>
              <a:t>buildpack</a:t>
            </a:r>
            <a:r>
              <a:rPr lang="en-US" sz="1000" dirty="0" smtClean="0">
                <a:solidFill>
                  <a:srgbClr val="FF0000"/>
                </a:solidFill>
              </a:rPr>
              <a:t>/</a:t>
            </a:r>
            <a:r>
              <a:rPr lang="en-US" sz="1000" dirty="0" err="1" smtClean="0">
                <a:solidFill>
                  <a:srgbClr val="FF0000"/>
                </a:solidFill>
              </a:rPr>
              <a:t>open_jdk_jre</a:t>
            </a:r>
            <a:r>
              <a:rPr lang="en-US" sz="1000" dirty="0" smtClean="0">
                <a:solidFill>
                  <a:srgbClr val="FF0000"/>
                </a:solidFill>
              </a:rPr>
              <a:t> (2.1s)</a:t>
            </a:r>
            <a:endParaRPr lang="ko-KR" altLang="ko-KR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-----&gt; Downloading Tomcat Instance 8.0.21 from https://download.run.pivotal.io/tomcat/tomcat-8.0.21.tar.gz (found in cache)</a:t>
            </a:r>
            <a:endParaRPr lang="ko-KR" altLang="ko-KR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>
                <a:solidFill>
                  <a:srgbClr val="FF0000"/>
                </a:solidFill>
              </a:rPr>
              <a:t>       Expanding Tomcat to .java-</a:t>
            </a:r>
            <a:r>
              <a:rPr lang="en-US" sz="1000" dirty="0" err="1" smtClean="0">
                <a:solidFill>
                  <a:srgbClr val="FF0000"/>
                </a:solidFill>
              </a:rPr>
              <a:t>buildpack</a:t>
            </a:r>
            <a:r>
              <a:rPr lang="en-US" sz="1000" dirty="0" smtClean="0">
                <a:solidFill>
                  <a:srgbClr val="FF0000"/>
                </a:solidFill>
              </a:rPr>
              <a:t>/tomcat (0.2s)</a:t>
            </a:r>
            <a:endParaRPr lang="ko-KR" altLang="ko-KR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/>
              <a:t>-----&gt; Downloading Tomcat Logging Support 2.4.0_RELEASE from https://download.run.pivotal.io/tomcat-logging-support/tomcat-logging-support-2.4.0_RELEASE.jar (found in cache)</a:t>
            </a:r>
            <a:endParaRPr lang="ko-KR" altLang="ko-KR" sz="1000" dirty="0" smtClean="0"/>
          </a:p>
          <a:p>
            <a:r>
              <a:rPr lang="en-US" sz="1000" dirty="0" smtClean="0"/>
              <a:t>-----&gt; Downloading Tomcat Access Logging Support 2.4.0_RELEASE from https://download.run.pivotal.io/tomcat-access-logging-support/tomcat-access-logging-support-2.4.0_RELEASE.jar (found in cache)</a:t>
            </a:r>
            <a:endParaRPr lang="ko-KR" altLang="ko-KR" sz="1000" dirty="0" smtClean="0"/>
          </a:p>
          <a:p>
            <a:r>
              <a:rPr lang="en-US" sz="1000" dirty="0" smtClean="0"/>
              <a:t>-----&gt; Uploading droplet (51M)</a:t>
            </a:r>
            <a:endParaRPr lang="ko-KR" altLang="ko-KR" sz="1000" dirty="0" smtClean="0"/>
          </a:p>
          <a:p>
            <a:r>
              <a:rPr lang="en-US" sz="1000" dirty="0" smtClean="0"/>
              <a:t>1 of 1 instances running</a:t>
            </a:r>
            <a:endParaRPr lang="ko-KR" altLang="ko-KR" sz="1000" dirty="0" smtClean="0"/>
          </a:p>
          <a:p>
            <a:pPr latinLnBrk="1">
              <a:lnSpc>
                <a:spcPct val="50000"/>
              </a:lnSpc>
              <a:spcBef>
                <a:spcPct val="0"/>
              </a:spcBef>
              <a:spcAft>
                <a:spcPts val="1000"/>
              </a:spcAft>
            </a:pPr>
            <a:endParaRPr lang="en-US" sz="1000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5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  <a:latin typeface="+mn-ea"/>
              </a:rPr>
              <a:t>개방형 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</a:rPr>
              <a:t>플랫폼</a:t>
            </a:r>
            <a:r>
              <a:rPr lang="ko-KR" altLang="en-US" sz="2300" b="1" dirty="0" smtClean="0">
                <a:solidFill>
                  <a:schemeClr val="tx2"/>
                </a:solidFill>
              </a:rPr>
              <a:t>에 </a:t>
            </a:r>
            <a:r>
              <a:rPr lang="ko-KR" altLang="en-US" sz="2300" b="1" dirty="0" smtClean="0">
                <a:solidFill>
                  <a:schemeClr val="tx2"/>
                </a:solidFill>
              </a:rPr>
              <a:t>애플릿 기반의 웹 오피스 설치</a:t>
            </a:r>
            <a:endParaRPr kumimoji="0" lang="ko-KR" altLang="en-US" sz="2300" b="1" dirty="0" smtClean="0">
              <a:solidFill>
                <a:schemeClr val="tx2"/>
              </a:solidFill>
            </a:endParaRPr>
          </a:p>
        </p:txBody>
      </p:sp>
      <p:pic>
        <p:nvPicPr>
          <p:cNvPr id="16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37795" y="892810"/>
            <a:ext cx="4998720" cy="3105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351020" y="892810"/>
            <a:ext cx="5307330" cy="3384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9" name="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37795" y="2584450"/>
            <a:ext cx="6303010" cy="352488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384909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spc="-150" dirty="0" smtClean="0">
                <a:solidFill>
                  <a:srgbClr val="1F497D"/>
                </a:solidFill>
              </a:rPr>
              <a:t>기존 어플리케이션 적용 시 </a:t>
            </a:r>
            <a:r>
              <a:rPr kumimoji="0" lang="ko-KR" altLang="en-US" sz="2300" b="1" spc="-150" dirty="0" err="1" smtClean="0">
                <a:solidFill>
                  <a:srgbClr val="1F497D"/>
                </a:solidFill>
              </a:rPr>
              <a:t>커스터마이징</a:t>
            </a:r>
            <a:r>
              <a:rPr kumimoji="0" lang="ko-KR" altLang="en-US" sz="2300" b="1" spc="-150" dirty="0" smtClean="0">
                <a:solidFill>
                  <a:srgbClr val="1F497D"/>
                </a:solidFill>
              </a:rPr>
              <a:t> 항목</a:t>
            </a:r>
          </a:p>
        </p:txBody>
      </p:sp>
      <p:sp>
        <p:nvSpPr>
          <p:cNvPr id="7" name="Shape"/>
          <p:cNvSpPr/>
          <p:nvPr/>
        </p:nvSpPr>
        <p:spPr>
          <a:xfrm>
            <a:off x="320784" y="813871"/>
            <a:ext cx="9070975" cy="5392420"/>
          </a:xfrm>
          <a:prstGeom prst="roundRect">
            <a:avLst>
              <a:gd name="adj" fmla="val 337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lIns="91440" tIns="45720" rIns="91440" bIns="45720" numCol="1" spcCol="0" anchor="t">
            <a:noAutofit/>
          </a:bodyPr>
          <a:lstStyle/>
          <a:p>
            <a:pPr marL="400050" indent="-400050" latinLnBrk="1"/>
            <a:r>
              <a:rPr 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1-1. Tomcat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과 </a:t>
            </a:r>
            <a:r>
              <a:rPr 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JRE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등은 모두 </a:t>
            </a:r>
            <a:r>
              <a:rPr lang="en-US" b="1" dirty="0" err="1" smtClean="0">
                <a:solidFill>
                  <a:srgbClr val="0173D4"/>
                </a:solidFill>
                <a:latin typeface="맑은 고딕"/>
                <a:ea typeface="맑은 고딕"/>
              </a:rPr>
              <a:t>PaaS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에서 제공하는 </a:t>
            </a:r>
            <a:r>
              <a:rPr lang="en-US" b="1" dirty="0" err="1" smtClean="0">
                <a:solidFill>
                  <a:srgbClr val="0173D4"/>
                </a:solidFill>
                <a:latin typeface="맑은 고딕"/>
                <a:ea typeface="맑은 고딕"/>
              </a:rPr>
              <a:t>egov-buildpack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을 이용하여야 함</a:t>
            </a:r>
            <a:endParaRPr lang="ko-KR" altLang="en-US" dirty="0" smtClean="0"/>
          </a:p>
          <a:p>
            <a:pPr marL="857250" lvl="1" indent="-400050" latinLnBrk="1"/>
            <a:r>
              <a:rPr 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-&gt; </a:t>
            </a:r>
            <a:r>
              <a:rPr lang="ko-KR" altLang="en-US" b="1" dirty="0" err="1" smtClean="0">
                <a:solidFill>
                  <a:srgbClr val="0173D4"/>
                </a:solidFill>
                <a:latin typeface="맑은 고딕"/>
                <a:ea typeface="맑은 고딕"/>
              </a:rPr>
              <a:t>한컴의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 경우 </a:t>
            </a:r>
            <a:r>
              <a:rPr lang="ko-KR" altLang="en-US" b="1" dirty="0" err="1" smtClean="0">
                <a:solidFill>
                  <a:srgbClr val="0173D4"/>
                </a:solidFill>
                <a:latin typeface="맑은 고딕"/>
                <a:ea typeface="맑은 고딕"/>
              </a:rPr>
              <a:t>웹오피스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 내에 </a:t>
            </a:r>
            <a:r>
              <a:rPr 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Tomcat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과 </a:t>
            </a:r>
            <a:r>
              <a:rPr 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JRE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를 포함하여서 이를 어플리케이션과 분리하는 작업 수행</a:t>
            </a:r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r>
              <a:rPr lang="en-US" b="1" dirty="0" smtClean="0">
                <a:solidFill>
                  <a:srgbClr val="0173D4"/>
                </a:solidFill>
                <a:latin typeface="맑은 고딕"/>
              </a:rPr>
              <a:t>-&gt; Open JRE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</a:rPr>
              <a:t>에 대한 호환성 필요 </a:t>
            </a:r>
            <a:r>
              <a:rPr lang="en-US" b="1" dirty="0" smtClean="0">
                <a:solidFill>
                  <a:srgbClr val="0173D4"/>
                </a:solidFill>
                <a:latin typeface="맑은 고딕"/>
              </a:rPr>
              <a:t>/ JAVA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</a:rPr>
              <a:t>솔루션이라도 </a:t>
            </a:r>
            <a:r>
              <a:rPr lang="en-US" b="1" dirty="0" smtClean="0">
                <a:solidFill>
                  <a:srgbClr val="0173D4"/>
                </a:solidFill>
                <a:latin typeface="맑은 고딕"/>
              </a:rPr>
              <a:t>Sun JRE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</a:rPr>
              <a:t>에서만 동작하는 사례 있음</a:t>
            </a:r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400050" indent="-400050" latinLnBrk="1"/>
            <a:r>
              <a:rPr lang="en-US" b="1" dirty="0" smtClean="0">
                <a:solidFill>
                  <a:srgbClr val="0173D4"/>
                </a:solidFill>
                <a:latin typeface="맑은 고딕"/>
              </a:rPr>
              <a:t>1-2. Auto Installer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</a:rPr>
              <a:t>에 의한 솔루션 설정은 할 수 없음 </a:t>
            </a:r>
            <a:r>
              <a:rPr lang="en-US" b="1" dirty="0" smtClean="0">
                <a:solidFill>
                  <a:srgbClr val="0173D4"/>
                </a:solidFill>
                <a:latin typeface="맑은 고딕"/>
              </a:rPr>
              <a:t>/ 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</a:rPr>
              <a:t>모두 </a:t>
            </a:r>
            <a:r>
              <a:rPr lang="en-US" b="1" dirty="0" smtClean="0">
                <a:solidFill>
                  <a:srgbClr val="0173D4"/>
                </a:solidFill>
                <a:latin typeface="맑은 고딕"/>
              </a:rPr>
              <a:t>Manual 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</a:rPr>
              <a:t>설정 필요</a:t>
            </a:r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ko-KR" altLang="en-US" dirty="0" smtClean="0">
              <a:solidFill>
                <a:srgbClr val="FFFFFF"/>
              </a:solidFill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400050" indent="-400050" latinLnBrk="1"/>
            <a:endParaRPr lang="ko-KR" altLang="en-US" dirty="0" smtClean="0"/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</p:txBody>
      </p:sp>
      <p:pic>
        <p:nvPicPr>
          <p:cNvPr id="8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556369" y="2093396"/>
            <a:ext cx="3448685" cy="188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666724" y="2093396"/>
            <a:ext cx="3448685" cy="188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2751564" y="4149843"/>
            <a:ext cx="3439160" cy="1886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0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spc="-150" dirty="0" smtClean="0">
                <a:solidFill>
                  <a:srgbClr val="1F497D"/>
                </a:solidFill>
                <a:latin typeface="+mn-ea"/>
                <a:ea typeface="+mn-ea"/>
              </a:rPr>
              <a:t>기존 어플리케이션 적용 시 </a:t>
            </a:r>
            <a:r>
              <a:rPr kumimoji="0" lang="ko-KR" altLang="en-US" sz="2300" b="1" spc="-150" dirty="0" err="1" smtClean="0">
                <a:solidFill>
                  <a:srgbClr val="1F497D"/>
                </a:solidFill>
                <a:latin typeface="+mn-ea"/>
                <a:ea typeface="+mn-ea"/>
              </a:rPr>
              <a:t>커스터마이징</a:t>
            </a:r>
            <a:r>
              <a:rPr kumimoji="0" lang="ko-KR" altLang="en-US" sz="2300" b="1" spc="-150" dirty="0" smtClean="0">
                <a:solidFill>
                  <a:srgbClr val="1F497D"/>
                </a:solidFill>
                <a:latin typeface="+mn-ea"/>
                <a:ea typeface="+mn-ea"/>
              </a:rPr>
              <a:t> 항목</a:t>
            </a:r>
          </a:p>
        </p:txBody>
      </p:sp>
      <p:sp>
        <p:nvSpPr>
          <p:cNvPr id="12" name="Shape"/>
          <p:cNvSpPr/>
          <p:nvPr/>
        </p:nvSpPr>
        <p:spPr>
          <a:xfrm>
            <a:off x="336550" y="813871"/>
            <a:ext cx="9070975" cy="5392420"/>
          </a:xfrm>
          <a:prstGeom prst="roundRect">
            <a:avLst>
              <a:gd name="adj" fmla="val 337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lIns="91440" tIns="45720" rIns="91440" bIns="45720" numCol="1" spcCol="0" anchor="t">
            <a:noAutofit/>
          </a:bodyPr>
          <a:lstStyle/>
          <a:p>
            <a:pPr marL="400050" indent="-400050" latinLnBrk="1"/>
            <a:r>
              <a:rPr lang="en-US" b="1" dirty="0" smtClean="0">
                <a:solidFill>
                  <a:srgbClr val="0173D4"/>
                </a:solidFill>
                <a:latin typeface="+mn-ea"/>
              </a:rPr>
              <a:t>1-3. DB</a:t>
            </a:r>
            <a:r>
              <a:rPr lang="ko-KR" altLang="en-US" b="1" dirty="0" smtClean="0">
                <a:solidFill>
                  <a:srgbClr val="0173D4"/>
                </a:solidFill>
                <a:latin typeface="+mn-ea"/>
              </a:rPr>
              <a:t>등의 서비스는 </a:t>
            </a:r>
            <a:r>
              <a:rPr lang="ko-KR" altLang="en-US" b="1" dirty="0" smtClean="0">
                <a:solidFill>
                  <a:srgbClr val="0173D4"/>
                </a:solidFill>
                <a:latin typeface="+mn-ea"/>
              </a:rPr>
              <a:t>개방형플랫</a:t>
            </a:r>
            <a:r>
              <a:rPr lang="ko-KR" altLang="en-US" b="1" dirty="0">
                <a:solidFill>
                  <a:srgbClr val="0173D4"/>
                </a:solidFill>
                <a:latin typeface="+mn-ea"/>
              </a:rPr>
              <a:t>폼</a:t>
            </a:r>
            <a:r>
              <a:rPr lang="ko-KR" altLang="en-US" b="1" dirty="0" smtClean="0">
                <a:solidFill>
                  <a:srgbClr val="0173D4"/>
                </a:solidFill>
                <a:latin typeface="+mn-ea"/>
              </a:rPr>
              <a:t>에서 </a:t>
            </a:r>
            <a:r>
              <a:rPr lang="ko-KR" altLang="en-US" b="1" dirty="0" smtClean="0">
                <a:solidFill>
                  <a:srgbClr val="0173D4"/>
                </a:solidFill>
                <a:latin typeface="+mn-ea"/>
              </a:rPr>
              <a:t>제공하는 </a:t>
            </a:r>
            <a:r>
              <a:rPr lang="en-US" b="1" dirty="0" smtClean="0">
                <a:solidFill>
                  <a:srgbClr val="0173D4"/>
                </a:solidFill>
                <a:latin typeface="+mn-ea"/>
              </a:rPr>
              <a:t>VCAP_SERVICE</a:t>
            </a:r>
            <a:r>
              <a:rPr lang="ko-KR" altLang="en-US" b="1" dirty="0" smtClean="0">
                <a:solidFill>
                  <a:srgbClr val="0173D4"/>
                </a:solidFill>
                <a:latin typeface="+mn-ea"/>
              </a:rPr>
              <a:t>에서 이용해야 함</a:t>
            </a:r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400050" indent="-400050" latinLnBrk="1"/>
            <a:endParaRPr lang="ko-KR" altLang="en-US" dirty="0" smtClean="0">
              <a:solidFill>
                <a:srgbClr val="FFFFFF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  <a:p>
            <a:pPr marL="400050" indent="-400050" latinLnBrk="1"/>
            <a:endParaRPr lang="ko-KR" altLang="en-US" dirty="0" smtClean="0">
              <a:latin typeface="+mn-ea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+mn-ea"/>
            </a:endParaRPr>
          </a:p>
        </p:txBody>
      </p:sp>
      <p:sp>
        <p:nvSpPr>
          <p:cNvPr id="13" name="Shape"/>
          <p:cNvSpPr/>
          <p:nvPr/>
        </p:nvSpPr>
        <p:spPr>
          <a:xfrm>
            <a:off x="497204" y="1312346"/>
            <a:ext cx="8742045" cy="370332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latin typeface="+mn-ea"/>
                <a:ea typeface="+mn-ea"/>
                <a:cs typeface="Consolas"/>
              </a:rPr>
              <a:t>try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{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dirty="0" smtClean="0"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String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vcap_services =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System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.getenv(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"VCAP_SERVICES"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); </a:t>
            </a:r>
            <a:endParaRPr lang="en-US" sz="90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sz="900" b="0" i="0" u="none" strike="noStrike" cap="none" normalizeH="0" baseline="0" dirty="0" smtClean="0">
              <a:solidFill>
                <a:srgbClr val="80808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latin typeface="+mn-ea"/>
                <a:ea typeface="+mn-ea"/>
                <a:cs typeface="Consolas"/>
              </a:rPr>
              <a:t>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latin typeface="+mn-ea"/>
                <a:ea typeface="+mn-ea"/>
                <a:cs typeface="Consolas"/>
              </a:rPr>
              <a:t>//for cloud config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latin typeface="+mn-ea"/>
                <a:ea typeface="+mn-ea"/>
                <a:cs typeface="Consolas"/>
              </a:rPr>
              <a:t>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latin typeface="+mn-ea"/>
                <a:ea typeface="+mn-ea"/>
                <a:cs typeface="Consolas"/>
              </a:rPr>
              <a:t>if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(vcap_services !=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latin typeface="+mn-ea"/>
                <a:ea typeface="+mn-ea"/>
                <a:cs typeface="Consolas"/>
              </a:rPr>
              <a:t>null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&amp;&amp; vcap_services.length() &gt;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0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)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{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 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JsonRootNode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root =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latin typeface="+mn-ea"/>
                <a:ea typeface="+mn-ea"/>
                <a:cs typeface="Consolas"/>
              </a:rPr>
              <a:t>new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JdomParser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().parse(vcap_services);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 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JsonNode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mysqlNode = root.getNode(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"mysql-5.1"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 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JsonNode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credentials = mysqlNode.getNode(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0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).getNode(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"credentials"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dbname = credentials.getStringValue(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"name"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hostname = credentials.getStringValue(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"hostname"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user = credentials.getStringValue(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"user"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password = credentials.getStringValue(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"password"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port = credentials.getNumberValue(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"port"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sz="90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String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dbUrl =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"jdbc:mysql://"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+ hostname +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":"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+ port +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"/"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+ dbname;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System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.out.println(dbUrl);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System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.out.println(user +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"password 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+ password);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Class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.forName(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latin typeface="+mn-ea"/>
                <a:ea typeface="+mn-ea"/>
                <a:cs typeface="Consolas"/>
              </a:rPr>
              <a:t>"com.mysql.jdbc.Driver"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connection =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latin typeface="+mn-ea"/>
                <a:ea typeface="+mn-ea"/>
                <a:cs typeface="Consolas"/>
              </a:rPr>
              <a:t>DriverManager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.getConnection(dbUrl, user, password);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sz="90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latin typeface="+mn-ea"/>
                <a:ea typeface="+mn-ea"/>
                <a:cs typeface="Consolas"/>
              </a:rPr>
              <a:t>return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connection; </a:t>
            </a:r>
            <a:endParaRPr lang="en-US" sz="900" b="0" i="0" u="none" strike="noStrike" cap="none" normalizeH="0" baseline="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 </a:t>
            </a:r>
            <a:r>
              <a:rPr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} </a:t>
            </a:r>
            <a:endParaRPr lang="en-US" sz="90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+mn-ea"/>
                <a:ea typeface="+mn-ea"/>
                <a:cs typeface="Consolas"/>
              </a:rPr>
              <a:t>}</a:t>
            </a: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sz="90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  <a:p>
            <a:pPr marL="0" indent="0" algn="l" defTabSz="914400" rtl="0" eaLnBrk="0" latinLnBrk="1" hangingPunct="0">
              <a:lnSpc>
                <a:spcPct val="100000"/>
              </a:lnSpc>
              <a:spcBef>
                <a:spcPct val="0"/>
              </a:spcBef>
              <a:buNone/>
            </a:pPr>
            <a:endParaRPr lang="en-US" sz="900" dirty="0" smtClean="0">
              <a:solidFill>
                <a:srgbClr val="000000"/>
              </a:solidFill>
              <a:latin typeface="+mn-ea"/>
              <a:ea typeface="+mn-e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5079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hape"/>
          <p:cNvSpPr/>
          <p:nvPr/>
        </p:nvSpPr>
        <p:spPr>
          <a:xfrm>
            <a:off x="137795" y="29210"/>
            <a:ext cx="7325360" cy="64833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lIns="91440" tIns="45720" rIns="91440" bIns="45720" numCol="1" anchor="ctr"/>
          <a:lstStyle/>
          <a:p>
            <a:pPr marL="361950" indent="-361950" eaLnBrk="0" hangingPunct="0"/>
            <a:r>
              <a:rPr kumimoji="0" lang="ko-KR" altLang="en-US" sz="2300" b="1" dirty="0">
                <a:solidFill>
                  <a:srgbClr val="1F497D"/>
                </a:solidFill>
                <a:latin typeface="+mn-ea"/>
              </a:rPr>
              <a:t>개방형 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</a:rPr>
              <a:t>플랫폼</a:t>
            </a:r>
            <a:r>
              <a:rPr lang="ko-KR" altLang="en-US" sz="2300" b="1" dirty="0" smtClean="0">
                <a:solidFill>
                  <a:schemeClr val="tx2"/>
                </a:solidFill>
              </a:rPr>
              <a:t>에 </a:t>
            </a:r>
            <a:r>
              <a:rPr lang="ko-KR" altLang="en-US" sz="2300" b="1" dirty="0" smtClean="0">
                <a:solidFill>
                  <a:schemeClr val="tx2"/>
                </a:solidFill>
              </a:rPr>
              <a:t>문서변환 솔루션 </a:t>
            </a:r>
            <a:r>
              <a:rPr lang="en-US" sz="2300" b="1" dirty="0" smtClean="0">
                <a:solidFill>
                  <a:schemeClr val="tx2"/>
                </a:solidFill>
              </a:rPr>
              <a:t>(App) </a:t>
            </a:r>
            <a:r>
              <a:rPr lang="ko-KR" altLang="en-US" sz="2300" b="1" dirty="0" smtClean="0">
                <a:solidFill>
                  <a:schemeClr val="tx2"/>
                </a:solidFill>
              </a:rPr>
              <a:t>적용</a:t>
            </a:r>
            <a:r>
              <a:rPr lang="en-US" sz="2300" b="1" dirty="0" smtClean="0">
                <a:solidFill>
                  <a:schemeClr val="tx2"/>
                </a:solidFill>
              </a:rPr>
              <a:t>(1)</a:t>
            </a:r>
            <a:endParaRPr lang="ko-KR" altLang="en-US" sz="2300" b="1" dirty="0" smtClean="0">
              <a:solidFill>
                <a:schemeClr val="tx2"/>
              </a:solidFill>
            </a:endParaRPr>
          </a:p>
        </p:txBody>
      </p:sp>
      <p:sp>
        <p:nvSpPr>
          <p:cNvPr id="9219" name="Shape"/>
          <p:cNvSpPr/>
          <p:nvPr/>
        </p:nvSpPr>
        <p:spPr>
          <a:xfrm>
            <a:off x="320675" y="929640"/>
            <a:ext cx="4598670" cy="3479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4999"/>
                </a:schemeClr>
              </a:gs>
              <a:gs pos="50000">
                <a:schemeClr val="accent1">
                  <a:shade val="67500"/>
                  <a:satMod val="114999"/>
                </a:schemeClr>
              </a:gs>
              <a:gs pos="100000">
                <a:schemeClr val="accent1">
                  <a:shade val="100000"/>
                  <a:satMod val="114999"/>
                </a:schemeClr>
              </a:gs>
            </a:gsLst>
            <a:lin ang="0" scaled="1"/>
            <a:tileRect/>
          </a:gradFill>
          <a:ln w="25400">
            <a:solidFill>
              <a:schemeClr val="accent1">
                <a:lumMod val="75000"/>
              </a:schemeClr>
            </a:solidFill>
            <a:round/>
          </a:ln>
          <a:effectLst>
            <a:outerShdw blurRad="50800" dist="25400" dir="4200000" algn="tl" rotWithShape="0">
              <a:srgbClr val="000000">
                <a:alpha val="27843"/>
              </a:srgbClr>
            </a:outerShdw>
          </a:effectLst>
        </p:spPr>
        <p:txBody>
          <a:bodyPr wrap="none" lIns="71755" tIns="71755" rIns="71755" bIns="71755" anchor="ctr"/>
          <a:lstStyle/>
          <a:p>
            <a:pPr marL="0" lvl="1" algn="ctr" defTabSz="802005"/>
            <a:r>
              <a:rPr kumimoji="0" lang="ko-KR" altLang="en-US" b="1" dirty="0">
                <a:solidFill>
                  <a:schemeClr val="bg1"/>
                </a:solidFill>
                <a:latin typeface="+mn-ea"/>
              </a:rPr>
              <a:t>개방형 플랫폼 </a:t>
            </a:r>
            <a:r>
              <a:rPr lang="en-US" b="1" kern="0" spc="-50" dirty="0" smtClean="0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App </a:t>
            </a:r>
            <a:r>
              <a:rPr lang="ko-KR" altLang="en-US" b="1" kern="0" spc="-50" dirty="0" smtClean="0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설치</a:t>
            </a:r>
          </a:p>
        </p:txBody>
      </p:sp>
      <p:sp>
        <p:nvSpPr>
          <p:cNvPr id="9220" name="Shape"/>
          <p:cNvSpPr/>
          <p:nvPr/>
        </p:nvSpPr>
        <p:spPr>
          <a:xfrm>
            <a:off x="558165" y="5587365"/>
            <a:ext cx="4073525" cy="457835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lIns="91440" tIns="45720" rIns="91440" bIns="45720" numCol="1" spcCol="0" anchor="ctr">
            <a:noAutofit/>
          </a:bodyPr>
          <a:lstStyle/>
          <a:p>
            <a:pPr algn="ctr" latinLnBrk="1"/>
            <a:r>
              <a:rPr lang="en-US" altLang="ko-KR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Binary 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형태의 저장 및 배포</a:t>
            </a:r>
          </a:p>
        </p:txBody>
      </p:sp>
      <p:grpSp>
        <p:nvGrpSpPr>
          <p:cNvPr id="9234" name="Group Shape"/>
          <p:cNvGrpSpPr/>
          <p:nvPr/>
        </p:nvGrpSpPr>
        <p:grpSpPr>
          <a:xfrm>
            <a:off x="558800" y="1693545"/>
            <a:ext cx="4072890" cy="3687445"/>
            <a:chOff x="558800" y="1693545"/>
            <a:chExt cx="4072890" cy="3687445"/>
          </a:xfrm>
        </p:grpSpPr>
        <p:sp>
          <p:nvSpPr>
            <p:cNvPr id="9221" name="Shape"/>
            <p:cNvSpPr/>
            <p:nvPr/>
          </p:nvSpPr>
          <p:spPr>
            <a:xfrm>
              <a:off x="558800" y="1693545"/>
              <a:ext cx="4072890" cy="3687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Open PaaS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222" name="Shape"/>
            <p:cNvSpPr/>
            <p:nvPr/>
          </p:nvSpPr>
          <p:spPr>
            <a:xfrm>
              <a:off x="2098675" y="4067175"/>
              <a:ext cx="1211580" cy="115062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latinLnBrk="1"/>
              <a:r>
                <a:rPr lang="en-US" b="1" dirty="0" smtClean="0">
                  <a:solidFill>
                    <a:schemeClr val="tx1"/>
                  </a:solidFill>
                  <a:latin typeface="맑은 고딕"/>
                  <a:ea typeface="맑은 고딕"/>
                </a:rPr>
                <a:t>BLOB Store</a:t>
              </a:r>
              <a:endParaRPr lang="ko-KR" altLang="en-US" b="1" dirty="0" smtClean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9223" name="Shape"/>
            <p:cNvSpPr/>
            <p:nvPr/>
          </p:nvSpPr>
          <p:spPr>
            <a:xfrm>
              <a:off x="2314575" y="4784090"/>
              <a:ext cx="780415" cy="37655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en-US" altLang="ko-KR" sz="1200" b="1" dirty="0">
                  <a:solidFill>
                    <a:schemeClr val="bg1"/>
                  </a:solidFill>
                </a:rPr>
                <a:t>Binary build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224" name="Shape"/>
            <p:cNvSpPr/>
            <p:nvPr/>
          </p:nvSpPr>
          <p:spPr>
            <a:xfrm>
              <a:off x="713105" y="2092960"/>
              <a:ext cx="3792855" cy="1680845"/>
            </a:xfrm>
            <a:prstGeom prst="rect">
              <a:avLst/>
            </a:prstGeom>
            <a:solidFill>
              <a:schemeClr val="bg1">
                <a:lumMod val="94999"/>
              </a:scheme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latinLnBrk="1"/>
              <a:r>
                <a:rPr lang="en-US" altLang="ko-KR" b="1" dirty="0" smtClean="0">
                  <a:solidFill>
                    <a:schemeClr val="tx1"/>
                  </a:solidFill>
                  <a:latin typeface="맑은 고딕"/>
                  <a:ea typeface="맑은 고딕"/>
                </a:rPr>
                <a:t>Cell</a:t>
              </a:r>
              <a:endParaRPr lang="ko-KR" altLang="en-US" b="1" dirty="0" smtClean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9225" name="Shape"/>
            <p:cNvSpPr/>
            <p:nvPr/>
          </p:nvSpPr>
          <p:spPr>
            <a:xfrm>
              <a:off x="977265" y="2406650"/>
              <a:ext cx="3221990" cy="12026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latinLnBrk="1"/>
              <a:r>
                <a:rPr lang="en-US" sz="1200" b="1" dirty="0" err="1">
                  <a:solidFill>
                    <a:schemeClr val="tx1"/>
                  </a:solidFill>
                  <a:latin typeface="맑은 고딕"/>
                  <a:ea typeface="맑은 고딕"/>
                </a:rPr>
                <a:t>G</a:t>
              </a:r>
              <a:r>
                <a:rPr lang="en-US" sz="1200" b="1" dirty="0" err="1" smtClean="0">
                  <a:solidFill>
                    <a:schemeClr val="tx1"/>
                  </a:solidFill>
                  <a:latin typeface="맑은 고딕"/>
                  <a:ea typeface="맑은 고딕"/>
                </a:rPr>
                <a:t>aden</a:t>
              </a:r>
              <a:endParaRPr lang="ko-KR" altLang="en-US" sz="1200" b="1" dirty="0" smtClean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9226" name="Shape"/>
            <p:cNvSpPr/>
            <p:nvPr/>
          </p:nvSpPr>
          <p:spPr>
            <a:xfrm>
              <a:off x="1133475" y="2808605"/>
              <a:ext cx="1297305" cy="5467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latinLnBrk="1"/>
              <a:r>
                <a:rPr lang="en-US" sz="1000" b="1" dirty="0" smtClean="0">
                  <a:solidFill>
                    <a:schemeClr val="tx1"/>
                  </a:solidFill>
                  <a:latin typeface="맑은 고딕"/>
                </a:rPr>
                <a:t>WAS(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맑은 고딕"/>
                </a:rPr>
                <a:t>예</a:t>
              </a:r>
              <a:r>
                <a:rPr lang="en-US" sz="1000" b="1" dirty="0" smtClean="0">
                  <a:solidFill>
                    <a:schemeClr val="tx1"/>
                  </a:solidFill>
                  <a:latin typeface="맑은 고딕"/>
                </a:rPr>
                <a:t>)</a:t>
              </a:r>
              <a:endParaRPr lang="ko-KR" altLang="en-US" sz="1000" b="1" dirty="0" smtClean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9227" name="Shape"/>
            <p:cNvSpPr/>
            <p:nvPr/>
          </p:nvSpPr>
          <p:spPr>
            <a:xfrm>
              <a:off x="1260475" y="3077845"/>
              <a:ext cx="1023620" cy="21018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en-US" altLang="ko-KR" sz="1000" b="1" dirty="0" smtClean="0">
                  <a:solidFill>
                    <a:schemeClr val="bg1"/>
                  </a:solidFill>
                  <a:latin typeface="맑은 고딕"/>
                  <a:ea typeface="맑은 고딕"/>
                </a:rPr>
                <a:t>Binary build</a:t>
              </a:r>
              <a:endParaRPr lang="ko-KR" altLang="en-US" sz="1000" b="1" dirty="0" smtClean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9228" name="Connection Shape"/>
            <p:cNvCxnSpPr>
              <a:stCxn id="9223" idx="1"/>
              <a:endCxn id="9227" idx="1"/>
            </p:cNvCxnSpPr>
            <p:nvPr/>
          </p:nvCxnSpPr>
          <p:spPr>
            <a:xfrm rot="10800000">
              <a:off x="1260475" y="3183255"/>
              <a:ext cx="1054100" cy="1788795"/>
            </a:xfrm>
            <a:prstGeom prst="curvedConnector3">
              <a:avLst>
                <a:gd name="adj1" fmla="val 130351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232" name="Group Shape"/>
            <p:cNvGrpSpPr/>
            <p:nvPr/>
          </p:nvGrpSpPr>
          <p:grpSpPr>
            <a:xfrm>
              <a:off x="2618105" y="2755900"/>
              <a:ext cx="1437640" cy="799465"/>
              <a:chOff x="2618105" y="2755900"/>
              <a:chExt cx="1437640" cy="799465"/>
            </a:xfrm>
          </p:grpSpPr>
          <p:sp>
            <p:nvSpPr>
              <p:cNvPr id="9229" name="Shape"/>
              <p:cNvSpPr/>
              <p:nvPr/>
            </p:nvSpPr>
            <p:spPr>
              <a:xfrm>
                <a:off x="2618105" y="2755900"/>
                <a:ext cx="1437640" cy="79946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 algn="ctr" latinLnBrk="1"/>
                <a:r>
                  <a:rPr lang="en-US" sz="1000" b="1" dirty="0" smtClean="0">
                    <a:solidFill>
                      <a:schemeClr val="tx1"/>
                    </a:solidFill>
                    <a:latin typeface="맑은 고딕"/>
                  </a:rPr>
                  <a:t>Build Pack</a:t>
                </a:r>
                <a:endParaRPr lang="ko-KR" altLang="en-US" sz="1000" b="1" dirty="0" smtClean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9230" name="Shape"/>
              <p:cNvSpPr/>
              <p:nvPr/>
            </p:nvSpPr>
            <p:spPr>
              <a:xfrm>
                <a:off x="2764790" y="3012440"/>
                <a:ext cx="1152525" cy="19812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1"/>
                <a:r>
                  <a:rPr lang="ko-KR" altLang="en-US" sz="1000" b="1" dirty="0" err="1" smtClean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재컴파일</a:t>
                </a:r>
                <a:endParaRPr lang="ko-KR" altLang="en-US" sz="1000" b="1" dirty="0" smtClean="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9231" name="Shape"/>
              <p:cNvSpPr/>
              <p:nvPr/>
            </p:nvSpPr>
            <p:spPr>
              <a:xfrm>
                <a:off x="2764790" y="3274695"/>
                <a:ext cx="1152525" cy="19812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1"/>
                <a:r>
                  <a:rPr lang="ko-KR" altLang="en-US" sz="1000" b="1" dirty="0" smtClean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업로드</a:t>
                </a:r>
              </a:p>
            </p:txBody>
          </p:sp>
        </p:grpSp>
        <p:cxnSp>
          <p:nvCxnSpPr>
            <p:cNvPr id="9233" name="Connection Shape"/>
            <p:cNvCxnSpPr>
              <a:stCxn id="9231" idx="3"/>
              <a:endCxn id="9223" idx="3"/>
            </p:cNvCxnSpPr>
            <p:nvPr/>
          </p:nvCxnSpPr>
          <p:spPr>
            <a:xfrm flipH="1">
              <a:off x="3094990" y="3374390"/>
              <a:ext cx="822325" cy="1598295"/>
            </a:xfrm>
            <a:prstGeom prst="curvedConnector3">
              <a:avLst>
                <a:gd name="adj1" fmla="val -3888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235" name="Shape"/>
          <p:cNvSpPr/>
          <p:nvPr/>
        </p:nvSpPr>
        <p:spPr>
          <a:xfrm>
            <a:off x="4880992" y="1772816"/>
            <a:ext cx="4460875" cy="2221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t">
            <a:spAutoFit/>
          </a:bodyPr>
          <a:lstStyle/>
          <a:p>
            <a:pPr latinLnBrk="1">
              <a:lnSpc>
                <a:spcPct val="50000"/>
              </a:lnSpc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</a:rPr>
              <a:t>---</a:t>
            </a:r>
            <a:endParaRPr lang="en-US" sz="1000" kern="0" dirty="0">
              <a:solidFill>
                <a:srgbClr val="000000"/>
              </a:solidFill>
            </a:endParaRPr>
          </a:p>
          <a:p>
            <a:pPr latinLnBrk="1">
              <a:lnSpc>
                <a:spcPct val="50000"/>
              </a:lnSpc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</a:rPr>
              <a:t>applications:</a:t>
            </a:r>
          </a:p>
          <a:p>
            <a:pPr latinLnBrk="1">
              <a:lnSpc>
                <a:spcPct val="50000"/>
              </a:lnSpc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</a:rPr>
              <a:t>- name: </a:t>
            </a:r>
            <a:r>
              <a:rPr lang="en-US" sz="1000" kern="0" dirty="0" err="1">
                <a:solidFill>
                  <a:srgbClr val="000000"/>
                </a:solidFill>
              </a:rPr>
              <a:t>hdcs-lite</a:t>
            </a:r>
            <a:endParaRPr lang="en-US" sz="1000" kern="0" dirty="0">
              <a:solidFill>
                <a:srgbClr val="000000"/>
              </a:solidFill>
            </a:endParaRPr>
          </a:p>
          <a:p>
            <a:pPr latinLnBrk="1">
              <a:lnSpc>
                <a:spcPct val="50000"/>
              </a:lnSpc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</a:rPr>
              <a:t>  memory: 512M</a:t>
            </a:r>
          </a:p>
          <a:p>
            <a:pPr latinLnBrk="1">
              <a:lnSpc>
                <a:spcPct val="50000"/>
              </a:lnSpc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</a:rPr>
              <a:t>  </a:t>
            </a:r>
            <a:r>
              <a:rPr lang="en-US" sz="1000" kern="0" dirty="0" err="1">
                <a:solidFill>
                  <a:srgbClr val="000000"/>
                </a:solidFill>
              </a:rPr>
              <a:t>disk_quota</a:t>
            </a:r>
            <a:r>
              <a:rPr lang="en-US" sz="1000" kern="0" dirty="0">
                <a:solidFill>
                  <a:srgbClr val="000000"/>
                </a:solidFill>
              </a:rPr>
              <a:t>: 1024M</a:t>
            </a:r>
          </a:p>
          <a:p>
            <a:pPr latinLnBrk="1">
              <a:lnSpc>
                <a:spcPct val="50000"/>
              </a:lnSpc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</a:rPr>
              <a:t>  instances: 1</a:t>
            </a:r>
          </a:p>
          <a:p>
            <a:pPr latinLnBrk="1">
              <a:lnSpc>
                <a:spcPct val="50000"/>
              </a:lnSpc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</a:rPr>
              <a:t>  command: ./mercury</a:t>
            </a:r>
          </a:p>
          <a:p>
            <a:pPr latinLnBrk="1">
              <a:lnSpc>
                <a:spcPct val="50000"/>
              </a:lnSpc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</a:rPr>
              <a:t>  services:</a:t>
            </a:r>
          </a:p>
          <a:p>
            <a:pPr latinLnBrk="1">
              <a:lnSpc>
                <a:spcPct val="50000"/>
              </a:lnSpc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</a:rPr>
              <a:t>    - </a:t>
            </a:r>
            <a:r>
              <a:rPr lang="en-US" sz="1000" kern="0" dirty="0" err="1">
                <a:solidFill>
                  <a:srgbClr val="000000"/>
                </a:solidFill>
              </a:rPr>
              <a:t>hdcs</a:t>
            </a:r>
            <a:r>
              <a:rPr lang="en-US" sz="1000" kern="0" dirty="0">
                <a:solidFill>
                  <a:srgbClr val="000000"/>
                </a:solidFill>
              </a:rPr>
              <a:t>-db</a:t>
            </a:r>
          </a:p>
          <a:p>
            <a:pPr latinLnBrk="1">
              <a:lnSpc>
                <a:spcPct val="50000"/>
              </a:lnSpc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</a:rPr>
              <a:t>  </a:t>
            </a:r>
            <a:r>
              <a:rPr lang="en-US" sz="1000" kern="0" dirty="0" err="1">
                <a:solidFill>
                  <a:srgbClr val="000000"/>
                </a:solidFill>
              </a:rPr>
              <a:t>buildpack</a:t>
            </a:r>
            <a:r>
              <a:rPr lang="en-US" sz="1000" kern="0" dirty="0">
                <a:solidFill>
                  <a:srgbClr val="000000"/>
                </a:solidFill>
              </a:rPr>
              <a:t>: https://</a:t>
            </a:r>
            <a:r>
              <a:rPr lang="en-US" sz="1000" kern="0" dirty="0" smtClean="0">
                <a:solidFill>
                  <a:srgbClr val="000000"/>
                </a:solidFill>
              </a:rPr>
              <a:t>github.com/</a:t>
            </a:r>
            <a:r>
              <a:rPr lang="en-US" sz="1000" kern="0" dirty="0" smtClean="0">
                <a:solidFill>
                  <a:srgbClr val="000000"/>
                </a:solidFill>
              </a:rPr>
              <a:t>openpassrnd/</a:t>
            </a:r>
            <a:r>
              <a:rPr lang="en-US" sz="1000" kern="0" dirty="0" smtClean="0">
                <a:solidFill>
                  <a:srgbClr val="000000"/>
                </a:solidFill>
              </a:rPr>
              <a:t>binary-buildpack.git</a:t>
            </a:r>
            <a:endParaRPr lang="en-US" sz="1000" kern="0" dirty="0">
              <a:solidFill>
                <a:srgbClr val="000000"/>
              </a:solidFill>
            </a:endParaRPr>
          </a:p>
          <a:p>
            <a:pPr latinLnBrk="1">
              <a:lnSpc>
                <a:spcPct val="50000"/>
              </a:lnSpc>
              <a:spcAft>
                <a:spcPts val="1000"/>
              </a:spcAft>
            </a:pPr>
            <a:r>
              <a:rPr lang="en-US" sz="1000" kern="0" dirty="0">
                <a:solidFill>
                  <a:srgbClr val="000000"/>
                </a:solidFill>
              </a:rPr>
              <a:t>  </a:t>
            </a:r>
          </a:p>
        </p:txBody>
      </p:sp>
      <p:sp>
        <p:nvSpPr>
          <p:cNvPr id="9236" name="Shape"/>
          <p:cNvSpPr/>
          <p:nvPr/>
        </p:nvSpPr>
        <p:spPr>
          <a:xfrm>
            <a:off x="4857115" y="4494530"/>
            <a:ext cx="4460875" cy="1475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t">
            <a:spAutoFit/>
          </a:bodyPr>
          <a:lstStyle/>
          <a:p>
            <a:pPr latinLnBrk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</a:rPr>
              <a:t>ubuntu@ip-10-67-169-23:~/apps/</a:t>
            </a:r>
            <a:r>
              <a:rPr lang="en-US" sz="1000" kern="0" dirty="0" err="1" smtClean="0">
                <a:solidFill>
                  <a:srgbClr val="000000"/>
                </a:solidFill>
              </a:rPr>
              <a:t>thinkfree</a:t>
            </a:r>
            <a:r>
              <a:rPr lang="en-US" sz="1000" kern="0" dirty="0" smtClean="0">
                <a:solidFill>
                  <a:srgbClr val="000000"/>
                </a:solidFill>
              </a:rPr>
              <a:t>$ </a:t>
            </a:r>
            <a:r>
              <a:rPr lang="en-US" sz="1000" kern="0" dirty="0" err="1" smtClean="0">
                <a:solidFill>
                  <a:srgbClr val="000000"/>
                </a:solidFill>
              </a:rPr>
              <a:t>ls</a:t>
            </a:r>
            <a:r>
              <a:rPr lang="en-US" sz="1000" kern="0" dirty="0" smtClean="0">
                <a:solidFill>
                  <a:srgbClr val="000000"/>
                </a:solidFill>
              </a:rPr>
              <a:t> -a</a:t>
            </a:r>
          </a:p>
          <a:p>
            <a:pPr latinLnBrk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</a:rPr>
              <a:t>. .. </a:t>
            </a:r>
            <a:r>
              <a:rPr lang="en-US" sz="1000" kern="0" dirty="0" err="1" smtClean="0">
                <a:solidFill>
                  <a:srgbClr val="000000"/>
                </a:solidFill>
              </a:rPr>
              <a:t>manifest.yml</a:t>
            </a:r>
            <a:r>
              <a:rPr lang="en-US" sz="1000" kern="0" dirty="0" smtClean="0">
                <a:solidFill>
                  <a:srgbClr val="000000"/>
                </a:solidFill>
              </a:rPr>
              <a:t> </a:t>
            </a:r>
            <a:r>
              <a:rPr lang="en-US" sz="1000" kern="0" dirty="0" err="1" smtClean="0">
                <a:solidFill>
                  <a:srgbClr val="000000"/>
                </a:solidFill>
              </a:rPr>
              <a:t>hdcs</a:t>
            </a:r>
            <a:r>
              <a:rPr lang="en-US" sz="1000" kern="0" dirty="0" smtClean="0">
                <a:solidFill>
                  <a:srgbClr val="000000"/>
                </a:solidFill>
              </a:rPr>
              <a:t>-lite mercury</a:t>
            </a:r>
          </a:p>
          <a:p>
            <a:pPr latinLnBrk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</a:rPr>
              <a:t>ubuntu@ip-10-67-169-23:~/apps/</a:t>
            </a:r>
            <a:r>
              <a:rPr lang="en-US" sz="1000" kern="0" dirty="0" err="1" smtClean="0">
                <a:solidFill>
                  <a:srgbClr val="000000"/>
                </a:solidFill>
              </a:rPr>
              <a:t>thinkfree</a:t>
            </a:r>
            <a:r>
              <a:rPr lang="en-US" sz="1000" kern="0" dirty="0" smtClean="0">
                <a:solidFill>
                  <a:srgbClr val="000000"/>
                </a:solidFill>
              </a:rPr>
              <a:t>$ </a:t>
            </a:r>
            <a:r>
              <a:rPr lang="en-US" sz="1000" kern="0" dirty="0" err="1" smtClean="0">
                <a:solidFill>
                  <a:srgbClr val="000000"/>
                </a:solidFill>
              </a:rPr>
              <a:t>cf</a:t>
            </a:r>
            <a:r>
              <a:rPr lang="en-US" sz="1000" kern="0" dirty="0" smtClean="0">
                <a:solidFill>
                  <a:srgbClr val="000000"/>
                </a:solidFill>
              </a:rPr>
              <a:t> push </a:t>
            </a:r>
          </a:p>
          <a:p>
            <a:pPr latinLnBrk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</a:rPr>
              <a:t>Using manifest file </a:t>
            </a:r>
            <a:r>
              <a:rPr lang="en-US" sz="1000" kern="0" dirty="0" err="1" smtClean="0">
                <a:solidFill>
                  <a:srgbClr val="000000"/>
                </a:solidFill>
              </a:rPr>
              <a:t>manifest.yml</a:t>
            </a:r>
            <a:endParaRPr lang="en-US" sz="1000" kern="0" dirty="0" smtClean="0">
              <a:solidFill>
                <a:srgbClr val="000000"/>
              </a:solidFill>
            </a:endParaRPr>
          </a:p>
          <a:p>
            <a:pPr latinLnBrk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</a:rPr>
              <a:t>Uploading hello... OK</a:t>
            </a:r>
          </a:p>
        </p:txBody>
      </p:sp>
      <p:sp>
        <p:nvSpPr>
          <p:cNvPr id="9237" name="Shape"/>
          <p:cNvSpPr/>
          <p:nvPr/>
        </p:nvSpPr>
        <p:spPr>
          <a:xfrm>
            <a:off x="4817076" y="1437052"/>
            <a:ext cx="4555490" cy="323215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lIns="91440" tIns="45720" rIns="91440" bIns="45720" numCol="1" spcCol="0" anchor="ctr">
            <a:noAutofit/>
          </a:bodyPr>
          <a:lstStyle/>
          <a:p>
            <a:pPr latinLnBrk="1"/>
            <a:r>
              <a:rPr lang="en-US" sz="1000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Application WAR</a:t>
            </a:r>
            <a:r>
              <a:rPr lang="ko-KR" altLang="en-US" sz="1000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파일을 배치</a:t>
            </a:r>
            <a:r>
              <a:rPr lang="en-US" sz="1000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. Mainfest.yml</a:t>
            </a:r>
            <a:r>
              <a:rPr lang="ko-KR" altLang="en-US" sz="1000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의 내용에 하기와 같이 적는다</a:t>
            </a:r>
            <a:r>
              <a:rPr lang="en-US" sz="1000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.</a:t>
            </a:r>
            <a:endParaRPr lang="ko-KR" altLang="en-US" sz="1000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</p:txBody>
      </p:sp>
      <p:sp>
        <p:nvSpPr>
          <p:cNvPr id="9238" name="Shape"/>
          <p:cNvSpPr/>
          <p:nvPr/>
        </p:nvSpPr>
        <p:spPr>
          <a:xfrm>
            <a:off x="4840532" y="4157172"/>
            <a:ext cx="4468495" cy="323850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lIns="91440" tIns="45720" rIns="91440" bIns="45720" numCol="1" spcCol="0" anchor="ctr">
            <a:noAutofit/>
          </a:bodyPr>
          <a:lstStyle/>
          <a:p>
            <a:pPr latinLnBrk="1"/>
            <a:r>
              <a:rPr lang="en-US" sz="1000" b="1" dirty="0">
                <a:solidFill>
                  <a:srgbClr val="0173D4"/>
                </a:solidFill>
                <a:latin typeface="맑은 고딕"/>
              </a:rPr>
              <a:t>P</a:t>
            </a:r>
            <a:r>
              <a:rPr lang="en-US" sz="1000" b="1" dirty="0" smtClean="0">
                <a:solidFill>
                  <a:srgbClr val="0173D4"/>
                </a:solidFill>
                <a:latin typeface="맑은 고딕"/>
              </a:rPr>
              <a:t>ush </a:t>
            </a:r>
            <a:r>
              <a:rPr lang="ko-KR" altLang="en-US" sz="1000" b="1" dirty="0" smtClean="0">
                <a:solidFill>
                  <a:srgbClr val="0173D4"/>
                </a:solidFill>
                <a:latin typeface="맑은 고딕"/>
              </a:rPr>
              <a:t>명령을 이용하여 배치를 시작한다</a:t>
            </a:r>
            <a:r>
              <a:rPr lang="en-US" sz="1000" b="1" dirty="0" smtClean="0">
                <a:solidFill>
                  <a:srgbClr val="0173D4"/>
                </a:solidFill>
                <a:latin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947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hape"/>
          <p:cNvSpPr/>
          <p:nvPr/>
        </p:nvSpPr>
        <p:spPr>
          <a:xfrm>
            <a:off x="137795" y="29210"/>
            <a:ext cx="7325360" cy="64833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lIns="91440" tIns="45720" rIns="91440" bIns="45720" numCol="1" anchor="ctr"/>
          <a:lstStyle/>
          <a:p>
            <a:pPr marL="361950" indent="-361950" eaLnBrk="0" hangingPunct="0"/>
            <a:r>
              <a:rPr kumimoji="0" lang="ko-KR" altLang="en-US" sz="2300" b="1" dirty="0">
                <a:solidFill>
                  <a:srgbClr val="1F497D"/>
                </a:solidFill>
                <a:latin typeface="+mn-ea"/>
              </a:rPr>
              <a:t>개방형 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</a:rPr>
              <a:t>플랫폼</a:t>
            </a:r>
            <a:r>
              <a:rPr lang="ko-KR" altLang="en-US" sz="2300" b="1" dirty="0" smtClean="0">
                <a:solidFill>
                  <a:schemeClr val="tx2"/>
                </a:solidFill>
              </a:rPr>
              <a:t>에 </a:t>
            </a:r>
            <a:r>
              <a:rPr lang="ko-KR" altLang="en-US" sz="2300" b="1" dirty="0">
                <a:solidFill>
                  <a:schemeClr val="tx2"/>
                </a:solidFill>
              </a:rPr>
              <a:t>문서변환 솔루션 </a:t>
            </a:r>
            <a:r>
              <a:rPr lang="en-US" sz="2300" b="1" dirty="0" smtClean="0">
                <a:solidFill>
                  <a:schemeClr val="tx2"/>
                </a:solidFill>
              </a:rPr>
              <a:t>(App) </a:t>
            </a:r>
            <a:r>
              <a:rPr lang="ko-KR" altLang="en-US" sz="2300" b="1" dirty="0" smtClean="0">
                <a:solidFill>
                  <a:schemeClr val="tx2"/>
                </a:solidFill>
              </a:rPr>
              <a:t>적용</a:t>
            </a:r>
            <a:r>
              <a:rPr lang="en-US" sz="2300" b="1" dirty="0" smtClean="0">
                <a:solidFill>
                  <a:schemeClr val="tx2"/>
                </a:solidFill>
              </a:rPr>
              <a:t>(2)</a:t>
            </a:r>
            <a:endParaRPr lang="ko-KR" altLang="en-US" sz="2300" b="1" dirty="0" smtClean="0">
              <a:solidFill>
                <a:schemeClr val="tx2"/>
              </a:solidFill>
            </a:endParaRPr>
          </a:p>
        </p:txBody>
      </p:sp>
      <p:sp>
        <p:nvSpPr>
          <p:cNvPr id="10243" name="Shape"/>
          <p:cNvSpPr/>
          <p:nvPr/>
        </p:nvSpPr>
        <p:spPr>
          <a:xfrm>
            <a:off x="320675" y="929640"/>
            <a:ext cx="4598670" cy="3479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4999"/>
                </a:schemeClr>
              </a:gs>
              <a:gs pos="50000">
                <a:schemeClr val="accent1">
                  <a:shade val="67500"/>
                  <a:satMod val="114999"/>
                </a:schemeClr>
              </a:gs>
              <a:gs pos="100000">
                <a:schemeClr val="accent1">
                  <a:shade val="100000"/>
                  <a:satMod val="114999"/>
                </a:schemeClr>
              </a:gs>
            </a:gsLst>
            <a:lin ang="0" scaled="1"/>
            <a:tileRect/>
          </a:gradFill>
          <a:ln w="25400">
            <a:solidFill>
              <a:schemeClr val="accent1">
                <a:lumMod val="75000"/>
              </a:schemeClr>
            </a:solidFill>
            <a:round/>
          </a:ln>
          <a:effectLst>
            <a:outerShdw blurRad="50800" dist="25400" dir="4200000" algn="tl" rotWithShape="0">
              <a:srgbClr val="000000">
                <a:alpha val="27843"/>
              </a:srgbClr>
            </a:outerShdw>
          </a:effectLst>
        </p:spPr>
        <p:txBody>
          <a:bodyPr wrap="none" lIns="71755" tIns="71755" rIns="71755" bIns="71755" anchor="ctr"/>
          <a:lstStyle/>
          <a:p>
            <a:pPr marL="0" lvl="1" algn="ctr" defTabSz="802005"/>
            <a:r>
              <a:rPr kumimoji="0" lang="ko-KR" altLang="en-US" b="1" dirty="0">
                <a:solidFill>
                  <a:schemeClr val="bg1"/>
                </a:solidFill>
                <a:latin typeface="+mn-ea"/>
              </a:rPr>
              <a:t>개방형 플랫폼 </a:t>
            </a:r>
            <a:r>
              <a:rPr lang="en-US" b="1" kern="0" spc="-50" dirty="0" smtClean="0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App </a:t>
            </a:r>
            <a:r>
              <a:rPr lang="ko-KR" altLang="en-US" b="1" kern="0" spc="-50" dirty="0" smtClean="0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6" y="1390649"/>
            <a:ext cx="8890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spc="-150" dirty="0" smtClean="0">
                <a:solidFill>
                  <a:srgbClr val="1F497D"/>
                </a:solidFill>
                <a:latin typeface="+mn-ea"/>
                <a:ea typeface="+mn-ea"/>
              </a:rPr>
              <a:t>Bosh-lite</a:t>
            </a:r>
            <a:r>
              <a:rPr kumimoji="0" lang="ko-KR" altLang="en-US" sz="2300" b="1" spc="-150" dirty="0" smtClean="0">
                <a:solidFill>
                  <a:srgbClr val="1F497D"/>
                </a:solidFill>
                <a:latin typeface="+mn-ea"/>
                <a:ea typeface="+mn-ea"/>
              </a:rPr>
              <a:t>에서 문서 변환 솔루션 설치</a:t>
            </a:r>
          </a:p>
        </p:txBody>
      </p:sp>
      <p:cxnSp>
        <p:nvCxnSpPr>
          <p:cNvPr id="24" name="Connection Shape"/>
          <p:cNvCxnSpPr/>
          <p:nvPr/>
        </p:nvCxnSpPr>
        <p:spPr>
          <a:xfrm>
            <a:off x="-167764" y="6243955"/>
            <a:ext cx="9828530" cy="2222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472" y="1052736"/>
            <a:ext cx="5421263" cy="3413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6" name="Shape"/>
          <p:cNvSpPr/>
          <p:nvPr/>
        </p:nvSpPr>
        <p:spPr>
          <a:xfrm>
            <a:off x="848544" y="764704"/>
            <a:ext cx="4647426" cy="276999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/>
          <a:p>
            <a:r>
              <a:rPr lang="en-US" sz="1200" dirty="0" smtClean="0">
                <a:latin typeface="+mn-ea"/>
                <a:ea typeface="+mn-ea"/>
                <a:cs typeface="Arial Unicode MS"/>
              </a:rPr>
              <a:t>[Console </a:t>
            </a:r>
            <a:r>
              <a:rPr lang="ko-KR" altLang="en-US" sz="1200" dirty="0" smtClean="0">
                <a:latin typeface="+mn-ea"/>
                <a:ea typeface="+mn-ea"/>
                <a:cs typeface="Arial Unicode MS"/>
              </a:rPr>
              <a:t>에서 </a:t>
            </a:r>
            <a:r>
              <a:rPr lang="en-US" altLang="ko-KR" sz="1200" dirty="0" err="1" smtClean="0">
                <a:latin typeface="+mn-ea"/>
                <a:ea typeface="+mn-ea"/>
                <a:cs typeface="Arial Unicode MS"/>
              </a:rPr>
              <a:t>manifest.yml</a:t>
            </a:r>
            <a:r>
              <a:rPr lang="ko-KR" altLang="en-US" sz="1200" dirty="0" smtClean="0">
                <a:latin typeface="+mn-ea"/>
                <a:ea typeface="+mn-ea"/>
                <a:cs typeface="Arial Unicode MS"/>
              </a:rPr>
              <a:t>를 작성한 후 </a:t>
            </a:r>
            <a:r>
              <a:rPr lang="en-US" altLang="ko-KR" sz="1200" dirty="0" smtClean="0">
                <a:latin typeface="+mn-ea"/>
                <a:ea typeface="+mn-ea"/>
                <a:cs typeface="Arial Unicode MS"/>
              </a:rPr>
              <a:t>push </a:t>
            </a:r>
            <a:r>
              <a:rPr lang="ko-KR" altLang="en-US" sz="1200" dirty="0" smtClean="0">
                <a:latin typeface="+mn-ea"/>
                <a:ea typeface="+mn-ea"/>
                <a:cs typeface="Arial Unicode MS"/>
              </a:rPr>
              <a:t>로 솔루션 적용</a:t>
            </a:r>
            <a:r>
              <a:rPr lang="en-US" sz="1200" dirty="0" smtClean="0">
                <a:latin typeface="+mn-ea"/>
                <a:ea typeface="+mn-ea"/>
                <a:cs typeface="Arial Unicode MS"/>
              </a:rPr>
              <a:t>]</a:t>
            </a:r>
            <a:endParaRPr lang="ko-KR" altLang="en-US" sz="1200" dirty="0" smtClean="0">
              <a:latin typeface="+mn-ea"/>
              <a:ea typeface="+mn-ea"/>
              <a:cs typeface="Arial Unicode MS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472" y="4869160"/>
            <a:ext cx="5472608" cy="133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hape"/>
          <p:cNvSpPr/>
          <p:nvPr/>
        </p:nvSpPr>
        <p:spPr>
          <a:xfrm>
            <a:off x="776536" y="4581128"/>
            <a:ext cx="4163319" cy="276999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/>
          <a:p>
            <a:r>
              <a:rPr lang="en-US" sz="1200" dirty="0" smtClean="0">
                <a:latin typeface="+mn-ea"/>
                <a:ea typeface="+mn-ea"/>
                <a:cs typeface="Arial Unicode MS"/>
              </a:rPr>
              <a:t>[push </a:t>
            </a:r>
            <a:r>
              <a:rPr lang="ko-KR" altLang="en-US" sz="1200" dirty="0" smtClean="0">
                <a:latin typeface="+mn-ea"/>
                <a:ea typeface="+mn-ea"/>
                <a:cs typeface="Arial Unicode MS"/>
              </a:rPr>
              <a:t>완료 후 </a:t>
            </a:r>
            <a:r>
              <a:rPr lang="en-US" altLang="ko-KR" sz="1200" dirty="0" smtClean="0">
                <a:latin typeface="+mn-ea"/>
                <a:ea typeface="+mn-ea"/>
                <a:cs typeface="Arial Unicode MS"/>
              </a:rPr>
              <a:t>app</a:t>
            </a:r>
            <a:r>
              <a:rPr lang="ko-KR" altLang="en-US" sz="1200" dirty="0" smtClean="0">
                <a:latin typeface="+mn-ea"/>
                <a:ea typeface="+mn-ea"/>
                <a:cs typeface="Arial Unicode MS"/>
              </a:rPr>
              <a:t>이 정상적으로 구성됨을 확인하는 화면</a:t>
            </a:r>
            <a:r>
              <a:rPr lang="en-US" sz="1200" dirty="0" smtClean="0">
                <a:latin typeface="+mn-ea"/>
                <a:ea typeface="+mn-ea"/>
                <a:cs typeface="Arial Unicode MS"/>
              </a:rPr>
              <a:t>]</a:t>
            </a:r>
            <a:endParaRPr lang="ko-KR" altLang="en-US" sz="1200" dirty="0" smtClean="0">
              <a:latin typeface="+mn-ea"/>
              <a:ea typeface="+mn-ea"/>
              <a:cs typeface="Arial Unicode MS"/>
            </a:endParaRPr>
          </a:p>
        </p:txBody>
      </p:sp>
      <p:sp>
        <p:nvSpPr>
          <p:cNvPr id="29" name="Rounded Rectangle 10"/>
          <p:cNvSpPr/>
          <p:nvPr/>
        </p:nvSpPr>
        <p:spPr>
          <a:xfrm>
            <a:off x="3512840" y="5517232"/>
            <a:ext cx="208823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7096" y="2564904"/>
            <a:ext cx="388843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ounded Rectangle 12"/>
          <p:cNvSpPr/>
          <p:nvPr/>
        </p:nvSpPr>
        <p:spPr>
          <a:xfrm>
            <a:off x="5817096" y="2924944"/>
            <a:ext cx="208823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32" name="Elbow Connector 14"/>
          <p:cNvCxnSpPr>
            <a:stCxn id="29" idx="3"/>
            <a:endCxn id="31" idx="1"/>
          </p:cNvCxnSpPr>
          <p:nvPr/>
        </p:nvCxnSpPr>
        <p:spPr>
          <a:xfrm flipV="1">
            <a:off x="5601072" y="3140968"/>
            <a:ext cx="216024" cy="259228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hape"/>
          <p:cNvSpPr/>
          <p:nvPr/>
        </p:nvSpPr>
        <p:spPr>
          <a:xfrm>
            <a:off x="5817096" y="2204864"/>
            <a:ext cx="2335896" cy="276999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/>
          <a:p>
            <a:r>
              <a:rPr lang="en-US" sz="1200" dirty="0" smtClean="0">
                <a:latin typeface="+mn-ea"/>
                <a:ea typeface="+mn-ea"/>
                <a:cs typeface="Arial Unicode MS"/>
              </a:rPr>
              <a:t>[</a:t>
            </a:r>
            <a:r>
              <a:rPr lang="ko-KR" altLang="en-US" sz="1200" dirty="0" smtClean="0">
                <a:latin typeface="+mn-ea"/>
                <a:ea typeface="+mn-ea"/>
                <a:cs typeface="Arial Unicode MS"/>
              </a:rPr>
              <a:t>도메인 접속을 통해 구동 확인</a:t>
            </a:r>
            <a:r>
              <a:rPr lang="en-US" sz="1200" dirty="0" smtClean="0">
                <a:latin typeface="+mn-ea"/>
                <a:ea typeface="+mn-ea"/>
                <a:cs typeface="Arial Unicode MS"/>
              </a:rPr>
              <a:t>]</a:t>
            </a:r>
            <a:endParaRPr lang="ko-KR" altLang="en-US" sz="1200" dirty="0" smtClean="0">
              <a:latin typeface="+mn-ea"/>
              <a:ea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7474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hape"/>
          <p:cNvSpPr/>
          <p:nvPr/>
        </p:nvSpPr>
        <p:spPr>
          <a:xfrm>
            <a:off x="137795" y="29210"/>
            <a:ext cx="7325360" cy="64833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lIns="91440" tIns="45720" rIns="91440" bIns="45720" numCol="1" anchor="ctr"/>
          <a:lstStyle/>
          <a:p>
            <a:pPr marL="361950" indent="-361950" eaLnBrk="0" hangingPunct="0">
              <a:defRPr/>
            </a:pPr>
            <a:r>
              <a:rPr kumimoji="0" lang="ko-KR" altLang="en-US" sz="2300" b="1" spc="-150" dirty="0">
                <a:solidFill>
                  <a:srgbClr val="1F497D"/>
                </a:solidFill>
              </a:rPr>
              <a:t>기존 어플리케이션 적용 시 </a:t>
            </a:r>
            <a:r>
              <a:rPr kumimoji="0" lang="ko-KR" altLang="en-US" sz="2300" b="1" spc="-150" dirty="0" err="1">
                <a:solidFill>
                  <a:srgbClr val="1F497D"/>
                </a:solidFill>
              </a:rPr>
              <a:t>커스터마이징</a:t>
            </a:r>
            <a:r>
              <a:rPr kumimoji="0" lang="ko-KR" altLang="en-US" sz="2300" b="1" spc="-150" dirty="0">
                <a:solidFill>
                  <a:srgbClr val="1F497D"/>
                </a:solidFill>
              </a:rPr>
              <a:t> 항목</a:t>
            </a:r>
          </a:p>
        </p:txBody>
      </p:sp>
      <p:sp>
        <p:nvSpPr>
          <p:cNvPr id="11267" name="Shape"/>
          <p:cNvSpPr/>
          <p:nvPr/>
        </p:nvSpPr>
        <p:spPr>
          <a:xfrm>
            <a:off x="336550" y="876935"/>
            <a:ext cx="9070975" cy="5392420"/>
          </a:xfrm>
          <a:prstGeom prst="roundRect">
            <a:avLst>
              <a:gd name="adj" fmla="val 337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lIns="91440" tIns="45720" rIns="91440" bIns="45720" numCol="1" spcCol="0" anchor="t">
            <a:noAutofit/>
          </a:bodyPr>
          <a:lstStyle/>
          <a:p>
            <a:pPr marL="400050" indent="-400050" latinLnBrk="1"/>
            <a:r>
              <a:rPr 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1-1. 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문서변환솔루션이 </a:t>
            </a:r>
            <a:r>
              <a:rPr lang="en-US" altLang="ko-KR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Python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으로 작성되어 있기 때문에 개방형플랫폼의 </a:t>
            </a:r>
            <a:r>
              <a:rPr lang="en-US" altLang="ko-KR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binary-</a:t>
            </a:r>
            <a:r>
              <a:rPr lang="en-US" altLang="ko-KR" b="1" dirty="0" err="1" smtClean="0">
                <a:solidFill>
                  <a:srgbClr val="0173D4"/>
                </a:solidFill>
                <a:latin typeface="맑은 고딕"/>
                <a:ea typeface="맑은 고딕"/>
              </a:rPr>
              <a:t>buildpack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을 사용</a:t>
            </a:r>
            <a:endParaRPr lang="ko-KR" altLang="en-US" dirty="0" smtClean="0"/>
          </a:p>
          <a:p>
            <a:pPr marL="857250" lvl="1" indent="-400050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400050" indent="-400050" latinLnBrk="1"/>
            <a:r>
              <a:rPr lang="en-US" b="1" dirty="0" smtClean="0">
                <a:solidFill>
                  <a:srgbClr val="0173D4"/>
                </a:solidFill>
                <a:latin typeface="맑은 고딕"/>
              </a:rPr>
              <a:t>1-2. 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</a:rPr>
              <a:t>기존 솔루션에서 설치 중 대화식 화면으로 설정이 필요했던 부분은 모두 제거하여 </a:t>
            </a:r>
            <a:r>
              <a:rPr lang="en-US" altLang="ko-KR" b="1" dirty="0" smtClean="0">
                <a:solidFill>
                  <a:srgbClr val="0173D4"/>
                </a:solidFill>
                <a:latin typeface="맑은 고딕"/>
              </a:rPr>
              <a:t>Manual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</a:rPr>
              <a:t>로 대응</a:t>
            </a:r>
            <a:r>
              <a:rPr lang="en-US" altLang="ko-KR" b="1" dirty="0" smtClean="0">
                <a:solidFill>
                  <a:srgbClr val="0173D4"/>
                </a:solidFill>
                <a:latin typeface="맑은 고딕"/>
              </a:rPr>
              <a:t>.</a:t>
            </a:r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</a:endParaRPr>
          </a:p>
          <a:p>
            <a:pPr marL="400050" indent="-400050" latinLnBrk="1"/>
            <a:endParaRPr lang="ko-KR" altLang="en-US" dirty="0" smtClean="0">
              <a:solidFill>
                <a:srgbClr val="FFFFFF"/>
              </a:solidFill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857250" lvl="1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  <a:p>
            <a:pPr marL="400050" indent="-400050" latinLnBrk="1"/>
            <a:endParaRPr lang="ko-KR" altLang="en-US" dirty="0" smtClean="0"/>
          </a:p>
          <a:p>
            <a:pPr marL="400050" indent="-400050" latinLnBrk="1"/>
            <a:endParaRPr lang="en-US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1326" y="1818531"/>
            <a:ext cx="7702624" cy="4031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starting HDCS Installer ...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 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* Select language for installation. [ English(en), Korean(</a:t>
            </a:r>
            <a:r>
              <a:rPr lang="en-US" altLang="ko-KR" sz="800" dirty="0" err="1">
                <a:solidFill>
                  <a:schemeClr val="bg1"/>
                </a:solidFill>
              </a:rPr>
              <a:t>ko</a:t>
            </a:r>
            <a:r>
              <a:rPr lang="en-US" altLang="ko-KR" sz="800" dirty="0">
                <a:solidFill>
                  <a:schemeClr val="bg1"/>
                </a:solidFill>
              </a:rPr>
              <a:t>) ]:en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 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----------------------------------------------------------------------------------------------------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 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* HDCS needs the JDK1.6 or higher.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* If use the DB exclude Derby, need to create the database and user.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* This program will install the Control Server(Hermes) and Processing Server(Processing).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* If installation using package manager is needed, This program use network connection for </a:t>
            </a:r>
            <a:r>
              <a:rPr lang="en-US" altLang="ko-KR" sz="800" dirty="0" err="1">
                <a:solidFill>
                  <a:schemeClr val="bg1"/>
                </a:solidFill>
              </a:rPr>
              <a:t>downloding</a:t>
            </a:r>
            <a:r>
              <a:rPr lang="en-US" altLang="ko-KR" sz="800" dirty="0">
                <a:solidFill>
                  <a:schemeClr val="bg1"/>
                </a:solidFill>
              </a:rPr>
              <a:t> package required.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 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----------------------------------------------------------------------------------------------------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 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* Do you want to continue? [ Yes(y), No(n) ]:y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preparing configuration ..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 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* Default path for HDCS installation is /root/</a:t>
            </a:r>
            <a:r>
              <a:rPr lang="en-US" altLang="ko-KR" sz="800" dirty="0" err="1">
                <a:solidFill>
                  <a:schemeClr val="bg1"/>
                </a:solidFill>
              </a:rPr>
              <a:t>hancom</a:t>
            </a:r>
            <a:r>
              <a:rPr lang="en-US" altLang="ko-KR" sz="800" dirty="0">
                <a:solidFill>
                  <a:schemeClr val="bg1"/>
                </a:solidFill>
              </a:rPr>
              <a:t>/HDCS. Do you want to use default path? [ Yes(y), No(n) ]:y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 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* Select the DB type.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( Default type is Derby. If use Derby, a few problems can be occurred in the screen of administrator. )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[ Default(1), </a:t>
            </a:r>
            <a:r>
              <a:rPr lang="en-US" altLang="ko-KR" sz="800" dirty="0" err="1">
                <a:solidFill>
                  <a:schemeClr val="bg1"/>
                </a:solidFill>
              </a:rPr>
              <a:t>PostgreSQL</a:t>
            </a:r>
            <a:r>
              <a:rPr lang="en-US" altLang="ko-KR" sz="800" dirty="0">
                <a:solidFill>
                  <a:schemeClr val="bg1"/>
                </a:solidFill>
              </a:rPr>
              <a:t>(2), </a:t>
            </a:r>
            <a:r>
              <a:rPr lang="en-US" altLang="ko-KR" sz="800" dirty="0" err="1">
                <a:solidFill>
                  <a:schemeClr val="bg1"/>
                </a:solidFill>
              </a:rPr>
              <a:t>Mysql</a:t>
            </a:r>
            <a:r>
              <a:rPr lang="en-US" altLang="ko-KR" sz="800" dirty="0">
                <a:solidFill>
                  <a:schemeClr val="bg1"/>
                </a:solidFill>
              </a:rPr>
              <a:t>(3), Oracle(4), </a:t>
            </a:r>
            <a:r>
              <a:rPr lang="en-US" altLang="ko-KR" sz="800" dirty="0" err="1">
                <a:solidFill>
                  <a:schemeClr val="bg1"/>
                </a:solidFill>
              </a:rPr>
              <a:t>Mssql</a:t>
            </a:r>
            <a:r>
              <a:rPr lang="en-US" altLang="ko-KR" sz="800" dirty="0">
                <a:solidFill>
                  <a:schemeClr val="bg1"/>
                </a:solidFill>
              </a:rPr>
              <a:t>(5) ]:2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 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* Insert DB configuration information.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 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- DB name to be used often is HERMES and default URL is </a:t>
            </a:r>
            <a:r>
              <a:rPr lang="en-US" altLang="ko-KR" sz="800" dirty="0" err="1">
                <a:solidFill>
                  <a:schemeClr val="bg1"/>
                </a:solidFill>
              </a:rPr>
              <a:t>jdbc:postgresql</a:t>
            </a:r>
            <a:r>
              <a:rPr lang="en-US" altLang="ko-KR" sz="800" dirty="0">
                <a:solidFill>
                  <a:schemeClr val="bg1"/>
                </a:solidFill>
              </a:rPr>
              <a:t>://localhost:5432/HERMES. Do you want to apply default? [ Yes(y), No(n) ]:y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- User </a:t>
            </a:r>
            <a:r>
              <a:rPr lang="en-US" altLang="ko-KR" sz="800" dirty="0" err="1">
                <a:solidFill>
                  <a:schemeClr val="bg1"/>
                </a:solidFill>
              </a:rPr>
              <a:t>name:hermes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- Enter password: </a:t>
            </a:r>
            <a:r>
              <a:rPr lang="en-US" altLang="ko-KR" sz="800" dirty="0" err="1">
                <a:solidFill>
                  <a:schemeClr val="bg1"/>
                </a:solidFill>
              </a:rPr>
              <a:t>hermes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- Please reenter password: </a:t>
            </a:r>
            <a:r>
              <a:rPr lang="en-US" altLang="ko-KR" sz="800" dirty="0" err="1">
                <a:solidFill>
                  <a:schemeClr val="bg1"/>
                </a:solidFill>
              </a:rPr>
              <a:t>hermes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 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* Testing DB connection ..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>
                <a:solidFill>
                  <a:schemeClr val="bg1"/>
                </a:solidFill>
              </a:rPr>
              <a:t>* DB connection test has been successfully completed.</a:t>
            </a:r>
            <a:endParaRPr lang="ko-KR" altLang="ko-KR" sz="800" dirty="0">
              <a:solidFill>
                <a:schemeClr val="bg1"/>
              </a:solidFill>
            </a:endParaRPr>
          </a:p>
          <a:p>
            <a:pPr latinLnBrk="1"/>
            <a:r>
              <a:rPr lang="en-US" altLang="ko-KR" sz="800" dirty="0" smtClean="0">
                <a:solidFill>
                  <a:schemeClr val="bg1"/>
                </a:solidFill>
              </a:rPr>
              <a:t>…</a:t>
            </a:r>
            <a:endParaRPr lang="ko-KR" altLang="ko-K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동영상 시연</a:t>
            </a:r>
            <a:endParaRPr lang="ko-KR" altLang="en-US" dirty="0"/>
          </a:p>
        </p:txBody>
      </p:sp>
      <p:pic>
        <p:nvPicPr>
          <p:cNvPr id="6" name="Record_2015_09_09_11_34_23_1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25" y="752475"/>
            <a:ext cx="96583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6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 bwMode="auto">
          <a:xfrm>
            <a:off x="0" y="550755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endParaRPr kumimoji="0" lang="ko-KR" altLang="en-US" sz="3200" b="1" dirty="0" smtClean="0">
              <a:solidFill>
                <a:srgbClr val="7E0000"/>
              </a:solidFill>
              <a:latin typeface="+mn-ea"/>
              <a:ea typeface="+mn-ea"/>
            </a:endParaRPr>
          </a:p>
        </p:txBody>
      </p:sp>
      <p:sp>
        <p:nvSpPr>
          <p:cNvPr id="23" name="제목 4"/>
          <p:cNvSpPr txBox="1">
            <a:spLocks/>
          </p:cNvSpPr>
          <p:nvPr/>
        </p:nvSpPr>
        <p:spPr bwMode="auto">
          <a:xfrm>
            <a:off x="0" y="314168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r>
              <a:rPr kumimoji="0" lang="ko-KR" altLang="en-US" sz="3200" b="1" dirty="0">
                <a:solidFill>
                  <a:srgbClr val="F25E16"/>
                </a:solidFill>
                <a:latin typeface="+mn-ea"/>
                <a:ea typeface="+mn-ea"/>
              </a:rPr>
              <a:t>발표 </a:t>
            </a:r>
            <a:r>
              <a:rPr kumimoji="0" lang="ko-KR" altLang="en-US" sz="3200" b="1" dirty="0" smtClean="0">
                <a:solidFill>
                  <a:srgbClr val="F25E16"/>
                </a:solidFill>
                <a:latin typeface="+mn-ea"/>
                <a:ea typeface="+mn-ea"/>
              </a:rPr>
              <a:t>순서</a:t>
            </a:r>
            <a:endParaRPr kumimoji="0" lang="ko-KR" altLang="en-US" sz="3200" b="1" dirty="0">
              <a:solidFill>
                <a:srgbClr val="F25E16"/>
              </a:solidFill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92769" y="3328266"/>
            <a:ext cx="4321659" cy="2385663"/>
            <a:chOff x="2792170" y="1368420"/>
            <a:chExt cx="4321659" cy="2385663"/>
          </a:xfrm>
        </p:grpSpPr>
        <p:sp>
          <p:nvSpPr>
            <p:cNvPr id="40" name="TextBox 20"/>
            <p:cNvSpPr txBox="1">
              <a:spLocks noChangeArrowheads="1"/>
            </p:cNvSpPr>
            <p:nvPr/>
          </p:nvSpPr>
          <p:spPr bwMode="auto">
            <a:xfrm>
              <a:off x="2792170" y="1368420"/>
              <a:ext cx="4321659" cy="401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pPr marL="514350" indent="-514350" defTabSz="801688" eaLnBrk="0" latinLnBrk="0" hangingPunct="0">
                <a:lnSpc>
                  <a:spcPct val="150000"/>
                </a:lnSpc>
                <a:buAutoNum type="arabicPeriod"/>
                <a:defRPr/>
              </a:pPr>
              <a:r>
                <a:rPr lang="en-US" altLang="ko-KR" sz="2600" b="1" spc="-50" dirty="0" err="1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SaaS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의 정의</a:t>
              </a:r>
              <a:endPara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marL="514350" indent="-514350" defTabSz="801688" eaLnBrk="0" latinLnBrk="0" hangingPunct="0">
                <a:lnSpc>
                  <a:spcPct val="150000"/>
                </a:lnSpc>
                <a:buAutoNum type="arabicPeriod"/>
                <a:defRPr/>
              </a:pPr>
              <a:r>
                <a:rPr lang="en-US" altLang="ko-KR" sz="2600" b="1" spc="-50" dirty="0" err="1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SaaS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서비스의 예 </a:t>
              </a:r>
              <a:r>
                <a:rPr lang="en-US" altLang="ko-KR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: Netffice24 </a:t>
              </a:r>
            </a:p>
            <a:p>
              <a:pPr marL="514350" indent="-514350" defTabSz="801688" eaLnBrk="0" latinLnBrk="0" hangingPunct="0">
                <a:lnSpc>
                  <a:spcPct val="150000"/>
                </a:lnSpc>
                <a:buAutoNum type="arabicPeriod"/>
                <a:defRPr/>
              </a:pP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개방형플랫폼</a:t>
              </a:r>
              <a:r>
                <a:rPr lang="en-US" altLang="ko-KR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과제의 </a:t>
              </a:r>
              <a:r>
                <a:rPr lang="ko-KR" altLang="en-US" sz="2600" b="1" spc="-50" dirty="0" err="1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한컴의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역할</a:t>
              </a:r>
              <a:endPara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marL="514350" indent="-514350" defTabSz="801688" eaLnBrk="0" latinLnBrk="0" hangingPunct="0">
                <a:lnSpc>
                  <a:spcPct val="150000"/>
                </a:lnSpc>
                <a:buAutoNum type="arabicPeriod"/>
                <a:defRPr/>
              </a:pP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개방형플랫</a:t>
              </a:r>
              <a:r>
                <a:rPr lang="ko-KR" altLang="en-US" sz="2600" b="1" spc="-50" dirty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폼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에 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웹 오피스 적용</a:t>
              </a:r>
              <a:endPara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marL="514350" indent="-514350" defTabSz="801688" eaLnBrk="0" latinLnBrk="0" hangingPunct="0">
                <a:lnSpc>
                  <a:spcPct val="150000"/>
                </a:lnSpc>
                <a:buAutoNum type="arabicPeriod"/>
                <a:defRPr/>
              </a:pPr>
              <a:r>
                <a:rPr lang="ko-KR" altLang="en-US" sz="2600" b="1" spc="-50" dirty="0" err="1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적용시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sz="2600" b="1" spc="-50" dirty="0" err="1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커스터마이징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항목</a:t>
              </a:r>
              <a:endPara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marL="514350" indent="-514350" defTabSz="801688" eaLnBrk="0" latinLnBrk="0" hangingPunct="0">
                <a:lnSpc>
                  <a:spcPct val="150000"/>
                </a:lnSpc>
                <a:buAutoNum type="arabicPeriod"/>
                <a:defRPr/>
              </a:pP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개방형플랫</a:t>
              </a:r>
              <a:r>
                <a:rPr lang="ko-KR" altLang="en-US" sz="2600" b="1" spc="-50" dirty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폼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에 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문서 변환 솔루션 적용</a:t>
              </a:r>
              <a:endPara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marL="514350" indent="-514350" defTabSz="801688" eaLnBrk="0" latinLnBrk="0" hangingPunct="0">
                <a:lnSpc>
                  <a:spcPct val="150000"/>
                </a:lnSpc>
                <a:buAutoNum type="arabicPeriod"/>
                <a:defRPr/>
              </a:pPr>
              <a:r>
                <a:rPr lang="ko-KR" altLang="en-US" sz="2600" b="1" spc="-50" dirty="0" err="1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적용시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sz="2600" b="1" spc="-50" dirty="0" err="1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커스터마이징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항목</a:t>
              </a:r>
              <a:endPara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  <a:p>
              <a:pPr marL="514350" indent="-514350" defTabSz="801688" eaLnBrk="0" latinLnBrk="0" hangingPunct="0">
                <a:lnSpc>
                  <a:spcPct val="150000"/>
                </a:lnSpc>
                <a:buAutoNum type="arabicPeriod"/>
                <a:defRPr/>
              </a:pP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데모 </a:t>
              </a:r>
              <a:r>
                <a:rPr lang="en-US" altLang="ko-KR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– </a:t>
              </a:r>
              <a:r>
                <a:rPr lang="ko-KR" altLang="en-US" sz="2600" b="1" spc="-50" dirty="0" smtClean="0">
                  <a:solidFill>
                    <a:srgbClr val="002060"/>
                  </a:solidFill>
                  <a:effectLst>
                    <a:outerShdw blurRad="38100" dist="25400" dir="2700000" algn="tl">
                      <a:srgbClr val="000000">
                        <a:alpha val="20000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개방형플랫폼을 활용한 문서변환솔루션</a:t>
              </a:r>
              <a:endParaRPr lang="ko-KR" altLang="en-US" sz="2600" b="1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2" name="TextBox 20"/>
            <p:cNvSpPr txBox="1">
              <a:spLocks noChangeArrowheads="1"/>
            </p:cNvSpPr>
            <p:nvPr/>
          </p:nvSpPr>
          <p:spPr bwMode="auto">
            <a:xfrm>
              <a:off x="2792170" y="2360255"/>
              <a:ext cx="4321659" cy="401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pPr defTabSz="801688" eaLnBrk="0" latinLnBrk="0" hangingPunct="0">
                <a:lnSpc>
                  <a:spcPct val="150000"/>
                </a:lnSpc>
                <a:defRPr/>
              </a:pPr>
              <a:endPara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4" name="TextBox 20"/>
            <p:cNvSpPr txBox="1">
              <a:spLocks noChangeArrowheads="1"/>
            </p:cNvSpPr>
            <p:nvPr/>
          </p:nvSpPr>
          <p:spPr bwMode="auto">
            <a:xfrm>
              <a:off x="2792170" y="3352090"/>
              <a:ext cx="4321659" cy="401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pPr defTabSz="801688" eaLnBrk="0" latinLnBrk="0" hangingPunct="0">
                <a:lnSpc>
                  <a:spcPct val="150000"/>
                </a:lnSpc>
                <a:defRPr/>
              </a:pPr>
              <a:endPara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411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err="1" smtClean="0">
                <a:solidFill>
                  <a:srgbClr val="1F497D"/>
                </a:solidFill>
                <a:latin typeface="+mn-ea"/>
                <a:ea typeface="+mn-ea"/>
              </a:rPr>
              <a:t>SaaS</a:t>
            </a:r>
            <a:r>
              <a:rPr kumimoji="0" lang="en-US" altLang="ko-KR" sz="2300" b="1" dirty="0" smtClean="0">
                <a:solidFill>
                  <a:srgbClr val="1F497D"/>
                </a:solidFill>
                <a:latin typeface="+mn-ea"/>
                <a:ea typeface="+mn-ea"/>
              </a:rPr>
              <a:t>(Software as a Service)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  <a:ea typeface="+mn-ea"/>
              </a:rPr>
              <a:t>의 정의</a:t>
            </a:r>
            <a:endParaRPr kumimoji="0" lang="en-US" altLang="ko-KR" sz="2300" b="1" dirty="0">
              <a:solidFill>
                <a:srgbClr val="1F497D"/>
              </a:solidFill>
              <a:latin typeface="+mn-ea"/>
              <a:ea typeface="+mn-ea"/>
            </a:endParaRPr>
          </a:p>
        </p:txBody>
      </p:sp>
      <p:grpSp>
        <p:nvGrpSpPr>
          <p:cNvPr id="19" name="Group Shape"/>
          <p:cNvGrpSpPr/>
          <p:nvPr/>
        </p:nvGrpSpPr>
        <p:grpSpPr>
          <a:xfrm>
            <a:off x="560512" y="1460599"/>
            <a:ext cx="7786181" cy="3984625"/>
            <a:chOff x="488504" y="1264285"/>
            <a:chExt cx="7786181" cy="3984625"/>
          </a:xfrm>
        </p:grpSpPr>
        <p:sp>
          <p:nvSpPr>
            <p:cNvPr id="20" name="Shape"/>
            <p:cNvSpPr/>
            <p:nvPr/>
          </p:nvSpPr>
          <p:spPr>
            <a:xfrm>
              <a:off x="6858635" y="4672965"/>
              <a:ext cx="1368425" cy="570230"/>
            </a:xfrm>
            <a:prstGeom prst="rect">
              <a:avLst/>
            </a:prstGeom>
            <a:solidFill>
              <a:schemeClr val="tx1">
                <a:lumMod val="69999"/>
                <a:lumOff val="30000"/>
              </a:schemeClr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+mn-ea"/>
                  <a:cs typeface="Arial"/>
                </a:rPr>
                <a:t>Virtualization</a:t>
              </a:r>
            </a:p>
          </p:txBody>
        </p:sp>
        <p:sp>
          <p:nvSpPr>
            <p:cNvPr id="22" name="Shape"/>
            <p:cNvSpPr/>
            <p:nvPr/>
          </p:nvSpPr>
          <p:spPr>
            <a:xfrm>
              <a:off x="2538095" y="4674235"/>
              <a:ext cx="1368425" cy="570230"/>
            </a:xfrm>
            <a:prstGeom prst="rect">
              <a:avLst/>
            </a:prstGeom>
            <a:solidFill>
              <a:schemeClr val="tx1">
                <a:lumMod val="69999"/>
                <a:lumOff val="30000"/>
              </a:schemeClr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latin typeface="+mn-ea"/>
                  <a:cs typeface="Arial"/>
                </a:rPr>
                <a:t>Compute</a:t>
              </a:r>
            </a:p>
          </p:txBody>
        </p:sp>
        <p:sp>
          <p:nvSpPr>
            <p:cNvPr id="23" name="Shape"/>
            <p:cNvSpPr/>
            <p:nvPr/>
          </p:nvSpPr>
          <p:spPr>
            <a:xfrm>
              <a:off x="3978275" y="4672965"/>
              <a:ext cx="1368425" cy="570230"/>
            </a:xfrm>
            <a:prstGeom prst="rect">
              <a:avLst/>
            </a:prstGeom>
            <a:solidFill>
              <a:schemeClr val="tx1">
                <a:lumMod val="69999"/>
                <a:lumOff val="30000"/>
              </a:schemeClr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latin typeface="+mn-ea"/>
                  <a:cs typeface="Arial"/>
                </a:rPr>
                <a:t>Network</a:t>
              </a:r>
            </a:p>
          </p:txBody>
        </p:sp>
        <p:sp>
          <p:nvSpPr>
            <p:cNvPr id="24" name="Shape"/>
            <p:cNvSpPr/>
            <p:nvPr/>
          </p:nvSpPr>
          <p:spPr>
            <a:xfrm>
              <a:off x="5418455" y="4672965"/>
              <a:ext cx="1368425" cy="570230"/>
            </a:xfrm>
            <a:prstGeom prst="rect">
              <a:avLst/>
            </a:prstGeom>
            <a:solidFill>
              <a:schemeClr val="tx1">
                <a:lumMod val="69999"/>
                <a:lumOff val="30000"/>
              </a:schemeClr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smtClean="0">
                  <a:solidFill>
                    <a:schemeClr val="bg1"/>
                  </a:solidFill>
                  <a:latin typeface="+mn-ea"/>
                  <a:cs typeface="Arial"/>
                </a:rPr>
                <a:t>Storage</a:t>
              </a:r>
            </a:p>
          </p:txBody>
        </p:sp>
        <p:sp>
          <p:nvSpPr>
            <p:cNvPr id="25" name="Shape"/>
            <p:cNvSpPr/>
            <p:nvPr/>
          </p:nvSpPr>
          <p:spPr>
            <a:xfrm>
              <a:off x="2524760" y="3042920"/>
              <a:ext cx="1836420" cy="5702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Middleware Platform</a:t>
              </a:r>
            </a:p>
          </p:txBody>
        </p:sp>
        <p:sp>
          <p:nvSpPr>
            <p:cNvPr id="26" name="Shape"/>
            <p:cNvSpPr/>
            <p:nvPr/>
          </p:nvSpPr>
          <p:spPr>
            <a:xfrm>
              <a:off x="2524125" y="3670300"/>
              <a:ext cx="2684780" cy="5702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Developer Tool</a:t>
              </a:r>
            </a:p>
          </p:txBody>
        </p:sp>
        <p:sp>
          <p:nvSpPr>
            <p:cNvPr id="33" name="Shape"/>
            <p:cNvSpPr/>
            <p:nvPr/>
          </p:nvSpPr>
          <p:spPr>
            <a:xfrm>
              <a:off x="5346065" y="3667125"/>
              <a:ext cx="2880995" cy="5702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Framework</a:t>
              </a:r>
            </a:p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(Spring, </a:t>
              </a:r>
              <a:r>
                <a:rPr lang="en-US" sz="1100" b="1" dirty="0" err="1" smtClean="0">
                  <a:latin typeface="+mn-ea"/>
                  <a:cs typeface="Arial"/>
                </a:rPr>
                <a:t>django</a:t>
              </a:r>
              <a:r>
                <a:rPr lang="en-US" sz="1100" b="1" dirty="0" smtClean="0">
                  <a:latin typeface="+mn-ea"/>
                  <a:cs typeface="Arial"/>
                </a:rPr>
                <a:t>)</a:t>
              </a:r>
            </a:p>
          </p:txBody>
        </p:sp>
        <p:sp>
          <p:nvSpPr>
            <p:cNvPr id="35" name="Shape"/>
            <p:cNvSpPr/>
            <p:nvPr/>
          </p:nvSpPr>
          <p:spPr>
            <a:xfrm>
              <a:off x="4402518" y="3042920"/>
              <a:ext cx="1919605" cy="5702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DBMS</a:t>
              </a:r>
              <a:endParaRPr lang="en-US" sz="1000" b="1" dirty="0">
                <a:latin typeface="+mn-ea"/>
                <a:cs typeface="Arial"/>
              </a:endParaRPr>
            </a:p>
            <a:p>
              <a:pPr algn="ctr"/>
              <a:r>
                <a:rPr lang="en-US" sz="1000" b="1" dirty="0" smtClean="0">
                  <a:latin typeface="+mn-ea"/>
                  <a:cs typeface="Arial"/>
                </a:rPr>
                <a:t>(</a:t>
              </a:r>
              <a:r>
                <a:rPr lang="en-US" sz="1000" b="1" dirty="0" err="1" smtClean="0">
                  <a:latin typeface="+mn-ea"/>
                  <a:cs typeface="Arial"/>
                </a:rPr>
                <a:t>Mysql</a:t>
              </a:r>
              <a:r>
                <a:rPr lang="en-US" sz="1000" b="1" dirty="0" smtClean="0">
                  <a:latin typeface="+mn-ea"/>
                  <a:cs typeface="Arial"/>
                </a:rPr>
                <a:t>, </a:t>
              </a:r>
              <a:r>
                <a:rPr lang="en-US" sz="1000" b="1" dirty="0" err="1" smtClean="0">
                  <a:latin typeface="+mn-ea"/>
                  <a:cs typeface="Arial"/>
                </a:rPr>
                <a:t>MongoDB</a:t>
              </a:r>
              <a:r>
                <a:rPr lang="en-US" sz="1000" b="1" dirty="0" smtClean="0">
                  <a:latin typeface="+mn-ea"/>
                  <a:cs typeface="Arial"/>
                </a:rPr>
                <a:t>, </a:t>
              </a:r>
              <a:r>
                <a:rPr lang="en-US" sz="1000" b="1" dirty="0" err="1" smtClean="0">
                  <a:latin typeface="+mn-ea"/>
                  <a:cs typeface="Arial"/>
                </a:rPr>
                <a:t>Postgre</a:t>
              </a:r>
              <a:r>
                <a:rPr lang="en-US" sz="1000" b="1" dirty="0" smtClean="0">
                  <a:latin typeface="+mn-ea"/>
                  <a:cs typeface="Arial"/>
                </a:rPr>
                <a:t>)</a:t>
              </a:r>
            </a:p>
          </p:txBody>
        </p:sp>
        <p:sp>
          <p:nvSpPr>
            <p:cNvPr id="36" name="Shape"/>
            <p:cNvSpPr/>
            <p:nvPr/>
          </p:nvSpPr>
          <p:spPr>
            <a:xfrm>
              <a:off x="6377305" y="3042920"/>
              <a:ext cx="1836420" cy="5702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Language</a:t>
              </a:r>
            </a:p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(Java, PHP, Ruby)</a:t>
              </a:r>
            </a:p>
          </p:txBody>
        </p:sp>
        <p:sp>
          <p:nvSpPr>
            <p:cNvPr id="37" name="Shape"/>
            <p:cNvSpPr/>
            <p:nvPr/>
          </p:nvSpPr>
          <p:spPr>
            <a:xfrm>
              <a:off x="2538095" y="1264285"/>
              <a:ext cx="1080135" cy="570230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smtClean="0">
                  <a:latin typeface="+mn-ea"/>
                  <a:cs typeface="Arial"/>
                </a:rPr>
                <a:t>EMail</a:t>
              </a:r>
            </a:p>
          </p:txBody>
        </p:sp>
        <p:sp>
          <p:nvSpPr>
            <p:cNvPr id="38" name="Shape"/>
            <p:cNvSpPr/>
            <p:nvPr/>
          </p:nvSpPr>
          <p:spPr>
            <a:xfrm>
              <a:off x="2538095" y="1904365"/>
              <a:ext cx="1080135" cy="570230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smtClean="0">
                  <a:latin typeface="+mn-ea"/>
                  <a:cs typeface="Arial"/>
                </a:rPr>
                <a:t>Finance</a:t>
              </a:r>
            </a:p>
            <a:p>
              <a:pPr algn="ctr"/>
              <a:r>
                <a:rPr lang="en-US" sz="1100" b="1" smtClean="0">
                  <a:latin typeface="+mn-ea"/>
                  <a:cs typeface="Arial"/>
                </a:rPr>
                <a:t>&amp; Accouting</a:t>
              </a:r>
            </a:p>
          </p:txBody>
        </p:sp>
        <p:sp>
          <p:nvSpPr>
            <p:cNvPr id="39" name="Shape"/>
            <p:cNvSpPr/>
            <p:nvPr/>
          </p:nvSpPr>
          <p:spPr>
            <a:xfrm>
              <a:off x="3689985" y="1264285"/>
              <a:ext cx="1080135" cy="570230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latin typeface="+mn-ea"/>
                  <a:cs typeface="Arial"/>
                </a:rPr>
                <a:t>Personal</a:t>
              </a:r>
              <a:endParaRPr lang="en-US" sz="1100" b="1" dirty="0" smtClean="0">
                <a:latin typeface="+mn-ea"/>
                <a:cs typeface="Arial"/>
              </a:endParaRPr>
            </a:p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Productivity</a:t>
              </a:r>
            </a:p>
          </p:txBody>
        </p:sp>
        <p:sp>
          <p:nvSpPr>
            <p:cNvPr id="40" name="Shape"/>
            <p:cNvSpPr/>
            <p:nvPr/>
          </p:nvSpPr>
          <p:spPr>
            <a:xfrm>
              <a:off x="4826635" y="1264285"/>
              <a:ext cx="1151890" cy="570230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endParaRPr lang="en-US" sz="1100" b="1" dirty="0" smtClean="0">
                <a:latin typeface="+mn-ea"/>
                <a:cs typeface="Arial"/>
              </a:endParaRPr>
            </a:p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Collaboration</a:t>
              </a:r>
            </a:p>
            <a:p>
              <a:pPr algn="ctr"/>
              <a:endParaRPr lang="en-US" sz="1100" b="1" dirty="0" smtClean="0">
                <a:latin typeface="+mn-ea"/>
                <a:cs typeface="Arial"/>
              </a:endParaRPr>
            </a:p>
          </p:txBody>
        </p:sp>
        <p:sp>
          <p:nvSpPr>
            <p:cNvPr id="41" name="Shape"/>
            <p:cNvSpPr/>
            <p:nvPr/>
          </p:nvSpPr>
          <p:spPr>
            <a:xfrm>
              <a:off x="6026150" y="1264285"/>
              <a:ext cx="1080135" cy="570230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Digital</a:t>
              </a:r>
              <a:r>
                <a:rPr lang="ko-KR" altLang="en-US" sz="1100" b="1" dirty="0" smtClean="0">
                  <a:latin typeface="+mn-ea"/>
                  <a:cs typeface="Arial"/>
                </a:rPr>
                <a:t> </a:t>
              </a:r>
              <a:r>
                <a:rPr lang="en-US" sz="1100" b="1" dirty="0" smtClean="0">
                  <a:latin typeface="+mn-ea"/>
                  <a:cs typeface="Arial"/>
                </a:rPr>
                <a:t>Contents</a:t>
              </a:r>
            </a:p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Creation</a:t>
              </a:r>
            </a:p>
          </p:txBody>
        </p:sp>
        <p:sp>
          <p:nvSpPr>
            <p:cNvPr id="42" name="Shape"/>
            <p:cNvSpPr/>
            <p:nvPr/>
          </p:nvSpPr>
          <p:spPr>
            <a:xfrm>
              <a:off x="7194550" y="1264285"/>
              <a:ext cx="1080135" cy="570230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SCM</a:t>
              </a:r>
            </a:p>
          </p:txBody>
        </p:sp>
        <p:sp>
          <p:nvSpPr>
            <p:cNvPr id="43" name="Shape"/>
            <p:cNvSpPr/>
            <p:nvPr/>
          </p:nvSpPr>
          <p:spPr>
            <a:xfrm>
              <a:off x="3689985" y="1904365"/>
              <a:ext cx="1080135" cy="570230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smtClean="0">
                  <a:latin typeface="+mn-ea"/>
                  <a:cs typeface="Arial"/>
                </a:rPr>
                <a:t>IT Services</a:t>
              </a:r>
            </a:p>
            <a:p>
              <a:pPr algn="ctr"/>
              <a:r>
                <a:rPr lang="en-US" sz="1100" b="1" smtClean="0">
                  <a:latin typeface="+mn-ea"/>
                  <a:cs typeface="Arial"/>
                </a:rPr>
                <a:t>Management</a:t>
              </a:r>
            </a:p>
          </p:txBody>
        </p:sp>
        <p:sp>
          <p:nvSpPr>
            <p:cNvPr id="51" name="Shape"/>
            <p:cNvSpPr/>
            <p:nvPr/>
          </p:nvSpPr>
          <p:spPr>
            <a:xfrm>
              <a:off x="7194550" y="1904365"/>
              <a:ext cx="1080135" cy="570230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ERP</a:t>
              </a:r>
            </a:p>
          </p:txBody>
        </p:sp>
        <p:sp>
          <p:nvSpPr>
            <p:cNvPr id="52" name="Shape"/>
            <p:cNvSpPr/>
            <p:nvPr/>
          </p:nvSpPr>
          <p:spPr>
            <a:xfrm>
              <a:off x="6035675" y="1904365"/>
              <a:ext cx="1080135" cy="570230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CRM</a:t>
              </a:r>
            </a:p>
          </p:txBody>
        </p:sp>
        <p:sp>
          <p:nvSpPr>
            <p:cNvPr id="53" name="Shape"/>
            <p:cNvSpPr/>
            <p:nvPr/>
          </p:nvSpPr>
          <p:spPr>
            <a:xfrm>
              <a:off x="4826635" y="1904365"/>
              <a:ext cx="1151890" cy="570230"/>
            </a:xfrm>
            <a:prstGeom prst="rect">
              <a:avLst/>
            </a:prstGeom>
            <a:solidFill>
              <a:schemeClr val="accent6"/>
            </a:solidFill>
            <a:ln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anchor="ctr">
              <a:noAutofit/>
            </a:bodyPr>
            <a:lstStyle/>
            <a:p>
              <a:pPr algn="ctr"/>
              <a:endParaRPr lang="en-US" sz="1100" b="1" dirty="0" smtClean="0">
                <a:latin typeface="+mn-ea"/>
                <a:cs typeface="Arial"/>
              </a:endParaRPr>
            </a:p>
            <a:p>
              <a:pPr algn="ctr"/>
              <a:r>
                <a:rPr lang="en-US" sz="1100" b="1" dirty="0" smtClean="0">
                  <a:latin typeface="+mn-ea"/>
                  <a:cs typeface="Arial"/>
                </a:rPr>
                <a:t>Project &amp; Portfolio Management</a:t>
              </a:r>
            </a:p>
            <a:p>
              <a:pPr algn="ctr"/>
              <a:endParaRPr lang="en-US" sz="1100" b="1" dirty="0" smtClean="0">
                <a:latin typeface="+mn-ea"/>
                <a:cs typeface="Arial"/>
              </a:endParaRPr>
            </a:p>
          </p:txBody>
        </p:sp>
        <p:sp>
          <p:nvSpPr>
            <p:cNvPr id="54" name="Shape"/>
            <p:cNvSpPr/>
            <p:nvPr/>
          </p:nvSpPr>
          <p:spPr>
            <a:xfrm>
              <a:off x="488504" y="1518920"/>
              <a:ext cx="1711136" cy="7200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sz="4100" b="1" dirty="0" smtClean="0">
                  <a:solidFill>
                    <a:srgbClr val="FF6600"/>
                  </a:solidFill>
                  <a:latin typeface="+mn-ea"/>
                  <a:ea typeface="+mn-ea"/>
                </a:rPr>
                <a:t>SAAS</a:t>
              </a:r>
            </a:p>
          </p:txBody>
        </p:sp>
        <p:sp>
          <p:nvSpPr>
            <p:cNvPr id="55" name="Shape"/>
            <p:cNvSpPr/>
            <p:nvPr/>
          </p:nvSpPr>
          <p:spPr>
            <a:xfrm>
              <a:off x="488504" y="3232150"/>
              <a:ext cx="1711136" cy="7200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sz="41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PAAS</a:t>
              </a:r>
            </a:p>
          </p:txBody>
        </p:sp>
        <p:sp>
          <p:nvSpPr>
            <p:cNvPr id="56" name="Shape"/>
            <p:cNvSpPr/>
            <p:nvPr/>
          </p:nvSpPr>
          <p:spPr>
            <a:xfrm>
              <a:off x="560512" y="4528820"/>
              <a:ext cx="1639128" cy="7200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sz="4100" b="1" dirty="0" smtClean="0">
                  <a:solidFill>
                    <a:schemeClr val="bg1">
                      <a:lumMod val="30000"/>
                    </a:schemeClr>
                  </a:solidFill>
                  <a:latin typeface="+mn-ea"/>
                  <a:ea typeface="+mn-ea"/>
                </a:rPr>
                <a:t>IAAS</a:t>
              </a:r>
            </a:p>
          </p:txBody>
        </p:sp>
      </p:grpSp>
      <p:sp>
        <p:nvSpPr>
          <p:cNvPr id="57" name="Shape"/>
          <p:cNvSpPr/>
          <p:nvPr/>
        </p:nvSpPr>
        <p:spPr>
          <a:xfrm>
            <a:off x="132080" y="757555"/>
            <a:ext cx="977392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en-US" altLang="ko-KR" sz="1900" b="1" spc="-194" dirty="0" smtClean="0">
                <a:solidFill>
                  <a:srgbClr val="FF0000"/>
                </a:solidFill>
                <a:latin typeface="+mn-ea"/>
                <a:ea typeface="+mn-ea"/>
              </a:rPr>
              <a:t>Web</a:t>
            </a:r>
            <a:r>
              <a:rPr lang="ko-KR" altLang="en-US" sz="1700" b="1" spc="-175" dirty="0" smtClean="0">
                <a:solidFill>
                  <a:srgbClr val="000000"/>
                </a:solidFill>
                <a:latin typeface="+mn-ea"/>
                <a:ea typeface="+mn-ea"/>
              </a:rPr>
              <a:t>을 기반으로 다수의 고객에게 </a:t>
            </a:r>
            <a:r>
              <a:rPr lang="en-US" altLang="ko-KR" sz="1700" b="1" spc="-175" dirty="0" smtClean="0">
                <a:solidFill>
                  <a:srgbClr val="000000"/>
                </a:solidFill>
                <a:latin typeface="+mn-ea"/>
                <a:ea typeface="+mn-ea"/>
              </a:rPr>
              <a:t>SW </a:t>
            </a:r>
            <a:r>
              <a:rPr lang="ko-KR" altLang="en-US" sz="1700" b="1" spc="-175" dirty="0" smtClean="0">
                <a:solidFill>
                  <a:srgbClr val="000000"/>
                </a:solidFill>
                <a:latin typeface="+mn-ea"/>
                <a:ea typeface="+mn-ea"/>
              </a:rPr>
              <a:t>서비스를 제공하고 </a:t>
            </a:r>
            <a:r>
              <a:rPr lang="en-US" altLang="ko-KR" sz="1700" b="1" spc="-175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75" dirty="0" smtClean="0">
                <a:solidFill>
                  <a:srgbClr val="000000"/>
                </a:solidFill>
                <a:latin typeface="+mn-ea"/>
                <a:ea typeface="+mn-ea"/>
              </a:rPr>
              <a:t>사용자는 </a:t>
            </a:r>
            <a:r>
              <a:rPr lang="en-US" altLang="ko-KR" sz="1700" b="1" spc="-175" dirty="0" smtClean="0">
                <a:solidFill>
                  <a:srgbClr val="FF0000"/>
                </a:solidFill>
                <a:latin typeface="+mn-ea"/>
                <a:ea typeface="+mn-ea"/>
              </a:rPr>
              <a:t>SW</a:t>
            </a:r>
            <a:r>
              <a:rPr lang="ko-KR" altLang="en-US" sz="1700" b="1" spc="-175" dirty="0" smtClean="0">
                <a:solidFill>
                  <a:srgbClr val="FF0000"/>
                </a:solidFill>
                <a:latin typeface="+mn-ea"/>
                <a:ea typeface="+mn-ea"/>
              </a:rPr>
              <a:t>를 사용한 만큼 돈을 지불</a:t>
            </a:r>
            <a:r>
              <a:rPr lang="ko-KR" altLang="en-US" sz="1700" b="1" spc="-175" dirty="0" smtClean="0">
                <a:solidFill>
                  <a:srgbClr val="000000"/>
                </a:solidFill>
                <a:latin typeface="+mn-ea"/>
                <a:ea typeface="+mn-ea"/>
              </a:rPr>
              <a:t>하는 서비스</a:t>
            </a:r>
          </a:p>
        </p:txBody>
      </p:sp>
    </p:spTree>
    <p:extLst>
      <p:ext uri="{BB962C8B-B14F-4D97-AF65-F5344CB8AC3E}">
        <p14:creationId xmlns:p14="http://schemas.microsoft.com/office/powerpoint/2010/main" val="250239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err="1" smtClean="0">
                <a:solidFill>
                  <a:srgbClr val="1F497D"/>
                </a:solidFill>
                <a:latin typeface="+mn-ea"/>
                <a:ea typeface="+mn-ea"/>
              </a:rPr>
              <a:t>SaaS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  <a:ea typeface="+mn-ea"/>
              </a:rPr>
              <a:t>의</a:t>
            </a:r>
            <a:r>
              <a:rPr kumimoji="0" lang="en-US" altLang="ko-KR" sz="2300" b="1" dirty="0" smtClean="0">
                <a:solidFill>
                  <a:srgbClr val="1F497D"/>
                </a:solidFill>
                <a:latin typeface="+mn-ea"/>
                <a:ea typeface="+mn-ea"/>
              </a:rPr>
              <a:t> 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  <a:ea typeface="+mn-ea"/>
              </a:rPr>
              <a:t>예 </a:t>
            </a:r>
            <a:r>
              <a:rPr kumimoji="0" lang="en-US" altLang="ko-KR" sz="2300" b="1" dirty="0" smtClean="0">
                <a:solidFill>
                  <a:srgbClr val="1F497D"/>
                </a:solidFill>
                <a:latin typeface="+mn-ea"/>
                <a:ea typeface="+mn-ea"/>
              </a:rPr>
              <a:t>: Netffice24 </a:t>
            </a:r>
            <a:endParaRPr kumimoji="0" lang="en-US" altLang="ko-KR" sz="2300" b="1" dirty="0">
              <a:solidFill>
                <a:srgbClr val="1F497D"/>
              </a:solidFill>
              <a:latin typeface="+mn-ea"/>
              <a:ea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70870" r="52950"/>
          <a:stretch>
            <a:fillRect/>
          </a:stretch>
        </p:blipFill>
        <p:spPr>
          <a:xfrm>
            <a:off x="2087724" y="2287276"/>
            <a:ext cx="1207260" cy="280788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lum bright="10000"/>
          </a:blip>
          <a:stretch>
            <a:fillRect/>
          </a:stretch>
        </p:blipFill>
        <p:spPr>
          <a:xfrm>
            <a:off x="5768021" y="2229441"/>
            <a:ext cx="1793049" cy="374667"/>
          </a:xfrm>
          <a:prstGeom prst="rect">
            <a:avLst/>
          </a:prstGeom>
          <a:noFill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r="34940"/>
          <a:stretch>
            <a:fillRect/>
          </a:stretch>
        </p:blipFill>
        <p:spPr>
          <a:xfrm>
            <a:off x="2303748" y="4914034"/>
            <a:ext cx="952899" cy="208148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3112790" y="2389507"/>
            <a:ext cx="2844316" cy="28443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algn="ctr">
              <a:defRPr lang="ko-KR" altLang="en-US"/>
            </a:pPr>
            <a:endParaRPr lang="en-US" altLang="ko-KR" sz="1600" b="1" i="0" u="none" kern="1200" spc="-200">
              <a:latin typeface="+mn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lum/>
          </a:blip>
          <a:stretch>
            <a:fillRect/>
          </a:stretch>
        </p:blipFill>
        <p:spPr>
          <a:xfrm>
            <a:off x="4041093" y="2865269"/>
            <a:ext cx="1004664" cy="1046525"/>
          </a:xfrm>
          <a:prstGeom prst="rect">
            <a:avLst/>
          </a:prstGeom>
          <a:noFill/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93393" y="3906730"/>
            <a:ext cx="2232009" cy="424234"/>
          </a:xfrm>
          <a:prstGeom prst="rect">
            <a:avLst/>
          </a:prstGeom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70351" y="2213433"/>
            <a:ext cx="490528" cy="396000"/>
          </a:xfrm>
          <a:prstGeom prst="rect">
            <a:avLst/>
          </a:prstGeom>
          <a:noFill/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8438" y="2165808"/>
            <a:ext cx="540000" cy="540000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78403" y="3560656"/>
            <a:ext cx="503999" cy="503999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0518" y="4761208"/>
            <a:ext cx="540000" cy="540000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04148" y="3522625"/>
            <a:ext cx="396000" cy="484500"/>
          </a:xfrm>
          <a:prstGeom prst="rect">
            <a:avLst/>
          </a:prstGeom>
          <a:noFill/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75987" y="4718891"/>
            <a:ext cx="563834" cy="576000"/>
          </a:xfrm>
          <a:prstGeom prst="rect">
            <a:avLst/>
          </a:prstGeom>
          <a:noFill/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2"/>
          <a:srcRect l="77690" t="36470" b="34770"/>
          <a:stretch>
            <a:fillRect/>
          </a:stretch>
        </p:blipFill>
        <p:spPr>
          <a:xfrm>
            <a:off x="6814373" y="4999304"/>
            <a:ext cx="457926" cy="169037"/>
          </a:xfrm>
          <a:prstGeom prst="rect">
            <a:avLst/>
          </a:prstGeom>
          <a:noFill/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13">
            <a:grayscl/>
            <a:lum bright="10000"/>
          </a:blip>
          <a:srcRect t="30400" r="79640"/>
          <a:stretch>
            <a:fillRect/>
          </a:stretch>
        </p:blipFill>
        <p:spPr>
          <a:xfrm>
            <a:off x="1700120" y="3656677"/>
            <a:ext cx="294356" cy="216000"/>
          </a:xfrm>
          <a:prstGeom prst="rect">
            <a:avLst/>
          </a:prstGeom>
          <a:noFill/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4"/>
          <a:srcRect l="67570" t="33840" b="33840"/>
          <a:stretch>
            <a:fillRect/>
          </a:stretch>
        </p:blipFill>
        <p:spPr>
          <a:xfrm>
            <a:off x="7370108" y="3684070"/>
            <a:ext cx="749334" cy="186055"/>
          </a:xfrm>
          <a:prstGeom prst="rect">
            <a:avLst/>
          </a:prstGeom>
          <a:noFill/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t="70870" r="52950"/>
          <a:stretch>
            <a:fillRect/>
          </a:stretch>
        </p:blipFill>
        <p:spPr>
          <a:xfrm>
            <a:off x="720527" y="3656607"/>
            <a:ext cx="957482" cy="222694"/>
          </a:xfrm>
          <a:prstGeom prst="rect">
            <a:avLst/>
          </a:prstGeom>
          <a:noFill/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3"/>
          <a:srcRect l="71320" t="60800"/>
          <a:stretch>
            <a:fillRect/>
          </a:stretch>
        </p:blipFill>
        <p:spPr>
          <a:xfrm>
            <a:off x="2006247" y="3686485"/>
            <a:ext cx="582815" cy="170945"/>
          </a:xfrm>
          <a:prstGeom prst="rect">
            <a:avLst/>
          </a:prstGeom>
          <a:noFill/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rcRect t="70870" r="52950"/>
          <a:stretch>
            <a:fillRect/>
          </a:stretch>
        </p:blipFill>
        <p:spPr>
          <a:xfrm>
            <a:off x="5832140" y="4934498"/>
            <a:ext cx="957482" cy="222694"/>
          </a:xfrm>
          <a:prstGeom prst="rect">
            <a:avLst/>
          </a:prstGeom>
          <a:noFill/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t="70870" r="52950"/>
          <a:stretch>
            <a:fillRect/>
          </a:stretch>
        </p:blipFill>
        <p:spPr>
          <a:xfrm>
            <a:off x="6383821" y="3640449"/>
            <a:ext cx="957482" cy="222694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547415" y="1037865"/>
            <a:ext cx="6572633" cy="30777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ko-KR" altLang="en-US" b="1" i="0" u="none" kern="1200" spc="-100" dirty="0" smtClean="0">
                <a:solidFill>
                  <a:srgbClr val="7030A0"/>
                </a:solidFill>
                <a:latin typeface="+mn-ea"/>
                <a:ea typeface="+mn-ea"/>
                <a:cs typeface="+mn-cs"/>
              </a:rPr>
              <a:t>넷피스 </a:t>
            </a:r>
            <a:r>
              <a:rPr lang="en-US" altLang="ko-KR" b="1" i="0" u="none" kern="1200" spc="-100" dirty="0" smtClean="0">
                <a:solidFill>
                  <a:srgbClr val="7030A0"/>
                </a:solidFill>
                <a:latin typeface="+mn-ea"/>
                <a:ea typeface="+mn-ea"/>
                <a:cs typeface="+mn-cs"/>
              </a:rPr>
              <a:t>24</a:t>
            </a:r>
            <a:r>
              <a:rPr lang="ko-KR" altLang="en-US" b="1" i="0" u="none" kern="1200" spc="-100" dirty="0" smtClean="0">
                <a:solidFill>
                  <a:srgbClr val="7030A0"/>
                </a:solidFill>
                <a:latin typeface="+mn-ea"/>
                <a:ea typeface="+mn-ea"/>
                <a:cs typeface="+mn-cs"/>
              </a:rPr>
              <a:t>는 한컴의 모든 생산성 도구를 클라우드 기반으로 통합한 월정액 기반 서비스</a:t>
            </a:r>
            <a:endParaRPr lang="ko-KR" altLang="en-US" b="1" i="0" u="none" kern="1200" spc="-100" dirty="0">
              <a:solidFill>
                <a:srgbClr val="7030A0"/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31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rgbClr val="1F497D"/>
                </a:solidFill>
                <a:latin typeface="+mn-ea"/>
                <a:ea typeface="+mn-ea"/>
              </a:rPr>
              <a:t>Netffice24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  <a:ea typeface="+mn-ea"/>
              </a:rPr>
              <a:t>에서의 문서변환 솔루션과 웹 오피스</a:t>
            </a:r>
            <a:endParaRPr kumimoji="0" lang="en-US" altLang="ko-KR" sz="2300" b="1" dirty="0">
              <a:solidFill>
                <a:srgbClr val="1F497D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56" y="1190625"/>
            <a:ext cx="8164993" cy="47434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03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rgbClr val="1F497D"/>
                </a:solidFill>
                <a:latin typeface="+mn-ea"/>
                <a:ea typeface="+mn-ea"/>
              </a:rPr>
              <a:t>Netffice24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  <a:ea typeface="+mn-ea"/>
              </a:rPr>
              <a:t>에서의 문서변환 솔루션과 웹 오피스</a:t>
            </a:r>
            <a:endParaRPr kumimoji="0" lang="en-US" altLang="ko-KR" sz="2300" b="1" dirty="0">
              <a:solidFill>
                <a:srgbClr val="1F497D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35" y="1076325"/>
            <a:ext cx="8950740" cy="45380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790950" y="1752600"/>
            <a:ext cx="1047750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88" y="2066925"/>
            <a:ext cx="7222262" cy="40808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71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  <a:ea typeface="+mn-ea"/>
              </a:rPr>
              <a:t>개방형 플랫폼 과제의 </a:t>
            </a:r>
            <a:r>
              <a:rPr kumimoji="0" lang="ko-KR" altLang="en-US" sz="2300" b="1" dirty="0" err="1" smtClean="0">
                <a:solidFill>
                  <a:srgbClr val="1F497D"/>
                </a:solidFill>
                <a:latin typeface="+mn-ea"/>
                <a:ea typeface="+mn-ea"/>
              </a:rPr>
              <a:t>한컴의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  <a:ea typeface="+mn-ea"/>
              </a:rPr>
              <a:t> 역할</a:t>
            </a:r>
            <a:endParaRPr kumimoji="0" lang="en-US" altLang="ko-KR" sz="2300" b="1" dirty="0">
              <a:solidFill>
                <a:srgbClr val="1F497D"/>
              </a:solidFill>
              <a:latin typeface="+mn-ea"/>
              <a:ea typeface="+mn-ea"/>
            </a:endParaRPr>
          </a:p>
        </p:txBody>
      </p:sp>
      <p:sp>
        <p:nvSpPr>
          <p:cNvPr id="20" name="Shape"/>
          <p:cNvSpPr/>
          <p:nvPr/>
        </p:nvSpPr>
        <p:spPr>
          <a:xfrm>
            <a:off x="6962175" y="5626027"/>
            <a:ext cx="1368425" cy="570230"/>
          </a:xfrm>
          <a:prstGeom prst="rect">
            <a:avLst/>
          </a:prstGeom>
          <a:solidFill>
            <a:schemeClr val="tx1">
              <a:lumMod val="69999"/>
              <a:lumOff val="30000"/>
            </a:scheme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/>
            <a:r>
              <a:rPr lang="en-US" sz="1100" b="1" smtClean="0">
                <a:solidFill>
                  <a:schemeClr val="bg1"/>
                </a:solidFill>
                <a:latin typeface="+mn-ea"/>
                <a:cs typeface="Arial"/>
              </a:rPr>
              <a:t>Virtualization</a:t>
            </a:r>
          </a:p>
        </p:txBody>
      </p:sp>
      <p:sp>
        <p:nvSpPr>
          <p:cNvPr id="22" name="Shape"/>
          <p:cNvSpPr/>
          <p:nvPr/>
        </p:nvSpPr>
        <p:spPr>
          <a:xfrm>
            <a:off x="2641635" y="5627297"/>
            <a:ext cx="1368425" cy="570230"/>
          </a:xfrm>
          <a:prstGeom prst="rect">
            <a:avLst/>
          </a:prstGeom>
          <a:solidFill>
            <a:schemeClr val="tx1">
              <a:lumMod val="69999"/>
              <a:lumOff val="30000"/>
            </a:scheme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+mn-ea"/>
                <a:cs typeface="Arial"/>
              </a:rPr>
              <a:t>Compute</a:t>
            </a:r>
          </a:p>
        </p:txBody>
      </p:sp>
      <p:sp>
        <p:nvSpPr>
          <p:cNvPr id="23" name="Shape"/>
          <p:cNvSpPr/>
          <p:nvPr/>
        </p:nvSpPr>
        <p:spPr>
          <a:xfrm>
            <a:off x="4081815" y="5626027"/>
            <a:ext cx="1368425" cy="570230"/>
          </a:xfrm>
          <a:prstGeom prst="rect">
            <a:avLst/>
          </a:prstGeom>
          <a:solidFill>
            <a:schemeClr val="tx1">
              <a:lumMod val="69999"/>
              <a:lumOff val="30000"/>
            </a:scheme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+mn-ea"/>
                <a:cs typeface="Arial"/>
              </a:rPr>
              <a:t>Network</a:t>
            </a:r>
          </a:p>
        </p:txBody>
      </p:sp>
      <p:sp>
        <p:nvSpPr>
          <p:cNvPr id="24" name="Shape"/>
          <p:cNvSpPr/>
          <p:nvPr/>
        </p:nvSpPr>
        <p:spPr>
          <a:xfrm>
            <a:off x="5521995" y="5626027"/>
            <a:ext cx="1368425" cy="570230"/>
          </a:xfrm>
          <a:prstGeom prst="rect">
            <a:avLst/>
          </a:prstGeom>
          <a:solidFill>
            <a:schemeClr val="tx1">
              <a:lumMod val="69999"/>
              <a:lumOff val="30000"/>
            </a:scheme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/>
            <a:r>
              <a:rPr lang="en-US" sz="1100" b="1" smtClean="0">
                <a:solidFill>
                  <a:schemeClr val="bg1"/>
                </a:solidFill>
                <a:latin typeface="+mn-ea"/>
                <a:cs typeface="Arial"/>
              </a:rPr>
              <a:t>Storage</a:t>
            </a:r>
          </a:p>
        </p:txBody>
      </p:sp>
      <p:sp>
        <p:nvSpPr>
          <p:cNvPr id="25" name="Shape"/>
          <p:cNvSpPr/>
          <p:nvPr/>
        </p:nvSpPr>
        <p:spPr>
          <a:xfrm>
            <a:off x="2628300" y="4366474"/>
            <a:ext cx="1836420" cy="5702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/>
            <a:r>
              <a:rPr lang="en-US" sz="1100" b="1" dirty="0" smtClean="0">
                <a:latin typeface="+mn-ea"/>
                <a:cs typeface="Arial"/>
              </a:rPr>
              <a:t>Middleware Platform</a:t>
            </a:r>
          </a:p>
        </p:txBody>
      </p:sp>
      <p:sp>
        <p:nvSpPr>
          <p:cNvPr id="26" name="Shape"/>
          <p:cNvSpPr/>
          <p:nvPr/>
        </p:nvSpPr>
        <p:spPr>
          <a:xfrm>
            <a:off x="2627665" y="4993854"/>
            <a:ext cx="2684780" cy="5702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/>
            <a:r>
              <a:rPr lang="en-US" sz="1100" b="1" dirty="0" smtClean="0">
                <a:latin typeface="+mn-ea"/>
                <a:cs typeface="Arial"/>
              </a:rPr>
              <a:t>Developer Tool</a:t>
            </a:r>
          </a:p>
        </p:txBody>
      </p:sp>
      <p:sp>
        <p:nvSpPr>
          <p:cNvPr id="33" name="Shape"/>
          <p:cNvSpPr/>
          <p:nvPr/>
        </p:nvSpPr>
        <p:spPr>
          <a:xfrm>
            <a:off x="5449605" y="4990679"/>
            <a:ext cx="2880995" cy="5702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/>
            <a:r>
              <a:rPr lang="en-US" sz="1100" b="1" dirty="0" smtClean="0">
                <a:latin typeface="+mn-ea"/>
                <a:cs typeface="Arial"/>
              </a:rPr>
              <a:t>Framework</a:t>
            </a:r>
          </a:p>
          <a:p>
            <a:pPr algn="ctr"/>
            <a:r>
              <a:rPr lang="en-US" sz="1100" b="1" dirty="0" smtClean="0">
                <a:latin typeface="+mn-ea"/>
                <a:cs typeface="Arial"/>
              </a:rPr>
              <a:t>(Spring, </a:t>
            </a:r>
            <a:r>
              <a:rPr lang="en-US" sz="1100" b="1" dirty="0" err="1" smtClean="0">
                <a:latin typeface="+mn-ea"/>
                <a:cs typeface="Arial"/>
              </a:rPr>
              <a:t>django</a:t>
            </a:r>
            <a:r>
              <a:rPr lang="en-US" sz="1100" b="1" dirty="0" smtClean="0">
                <a:latin typeface="+mn-ea"/>
                <a:cs typeface="Arial"/>
              </a:rPr>
              <a:t>)</a:t>
            </a:r>
          </a:p>
        </p:txBody>
      </p:sp>
      <p:sp>
        <p:nvSpPr>
          <p:cNvPr id="35" name="Shape"/>
          <p:cNvSpPr/>
          <p:nvPr/>
        </p:nvSpPr>
        <p:spPr>
          <a:xfrm>
            <a:off x="4506058" y="4366474"/>
            <a:ext cx="1919605" cy="5702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/>
            <a:r>
              <a:rPr lang="en-US" sz="1100" b="1" dirty="0" smtClean="0">
                <a:latin typeface="+mn-ea"/>
                <a:cs typeface="Arial"/>
              </a:rPr>
              <a:t>DBMS</a:t>
            </a:r>
            <a:endParaRPr lang="en-US" sz="1000" b="1" dirty="0">
              <a:latin typeface="+mn-ea"/>
              <a:cs typeface="Arial"/>
            </a:endParaRPr>
          </a:p>
          <a:p>
            <a:pPr algn="ctr"/>
            <a:r>
              <a:rPr lang="en-US" sz="1000" b="1" dirty="0" smtClean="0">
                <a:latin typeface="+mn-ea"/>
                <a:cs typeface="Arial"/>
              </a:rPr>
              <a:t>(</a:t>
            </a:r>
            <a:r>
              <a:rPr lang="en-US" sz="1000" b="1" dirty="0" err="1" smtClean="0">
                <a:latin typeface="+mn-ea"/>
                <a:cs typeface="Arial"/>
              </a:rPr>
              <a:t>Mysql</a:t>
            </a:r>
            <a:r>
              <a:rPr lang="en-US" sz="1000" b="1" dirty="0" smtClean="0">
                <a:latin typeface="+mn-ea"/>
                <a:cs typeface="Arial"/>
              </a:rPr>
              <a:t>, </a:t>
            </a:r>
            <a:r>
              <a:rPr lang="en-US" sz="1000" b="1" dirty="0" err="1" smtClean="0">
                <a:latin typeface="+mn-ea"/>
                <a:cs typeface="Arial"/>
              </a:rPr>
              <a:t>MongoDB</a:t>
            </a:r>
            <a:r>
              <a:rPr lang="en-US" sz="1000" b="1" dirty="0" smtClean="0">
                <a:latin typeface="+mn-ea"/>
                <a:cs typeface="Arial"/>
              </a:rPr>
              <a:t>, </a:t>
            </a:r>
            <a:r>
              <a:rPr lang="en-US" sz="1000" b="1" dirty="0" err="1" smtClean="0">
                <a:latin typeface="+mn-ea"/>
                <a:cs typeface="Arial"/>
              </a:rPr>
              <a:t>Postgre</a:t>
            </a:r>
            <a:r>
              <a:rPr lang="en-US" sz="1000" b="1" dirty="0" smtClean="0">
                <a:latin typeface="+mn-ea"/>
                <a:cs typeface="Arial"/>
              </a:rPr>
              <a:t>)</a:t>
            </a:r>
          </a:p>
        </p:txBody>
      </p:sp>
      <p:sp>
        <p:nvSpPr>
          <p:cNvPr id="36" name="Shape"/>
          <p:cNvSpPr/>
          <p:nvPr/>
        </p:nvSpPr>
        <p:spPr>
          <a:xfrm>
            <a:off x="6480845" y="4366474"/>
            <a:ext cx="1836420" cy="5702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anchor="ctr">
            <a:noAutofit/>
          </a:bodyPr>
          <a:lstStyle/>
          <a:p>
            <a:pPr algn="ctr"/>
            <a:r>
              <a:rPr lang="en-US" sz="1100" b="1" dirty="0" smtClean="0">
                <a:latin typeface="+mn-ea"/>
                <a:cs typeface="Arial"/>
              </a:rPr>
              <a:t>Language</a:t>
            </a:r>
          </a:p>
          <a:p>
            <a:pPr algn="ctr"/>
            <a:r>
              <a:rPr lang="en-US" sz="1100" b="1" dirty="0" smtClean="0">
                <a:latin typeface="+mn-ea"/>
                <a:cs typeface="Arial"/>
              </a:rPr>
              <a:t>(Java, PHP, Ruby)</a:t>
            </a:r>
          </a:p>
        </p:txBody>
      </p:sp>
      <p:sp>
        <p:nvSpPr>
          <p:cNvPr id="54" name="Shape"/>
          <p:cNvSpPr/>
          <p:nvPr/>
        </p:nvSpPr>
        <p:spPr>
          <a:xfrm>
            <a:off x="560512" y="1715234"/>
            <a:ext cx="1711136" cy="72009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4100" b="1" dirty="0" smtClean="0">
                <a:solidFill>
                  <a:srgbClr val="FF6600"/>
                </a:solidFill>
                <a:latin typeface="+mn-ea"/>
                <a:ea typeface="+mn-ea"/>
              </a:rPr>
              <a:t>SAAS</a:t>
            </a:r>
          </a:p>
        </p:txBody>
      </p:sp>
      <p:sp>
        <p:nvSpPr>
          <p:cNvPr id="55" name="Shape"/>
          <p:cNvSpPr/>
          <p:nvPr/>
        </p:nvSpPr>
        <p:spPr>
          <a:xfrm>
            <a:off x="592044" y="4555704"/>
            <a:ext cx="1711136" cy="72009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41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PAAS</a:t>
            </a:r>
          </a:p>
        </p:txBody>
      </p:sp>
      <p:sp>
        <p:nvSpPr>
          <p:cNvPr id="56" name="Shape"/>
          <p:cNvSpPr/>
          <p:nvPr/>
        </p:nvSpPr>
        <p:spPr>
          <a:xfrm>
            <a:off x="664052" y="5481882"/>
            <a:ext cx="1639128" cy="72009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4100" b="1" dirty="0" smtClean="0">
                <a:solidFill>
                  <a:schemeClr val="bg1">
                    <a:lumMod val="30000"/>
                  </a:schemeClr>
                </a:solidFill>
                <a:latin typeface="+mn-ea"/>
                <a:ea typeface="+mn-ea"/>
              </a:rPr>
              <a:t>IAAS</a:t>
            </a:r>
          </a:p>
        </p:txBody>
      </p:sp>
      <p:sp>
        <p:nvSpPr>
          <p:cNvPr id="57" name="Shape"/>
          <p:cNvSpPr/>
          <p:nvPr/>
        </p:nvSpPr>
        <p:spPr>
          <a:xfrm>
            <a:off x="132080" y="757555"/>
            <a:ext cx="987869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900" b="1" spc="-194" dirty="0" smtClean="0">
                <a:solidFill>
                  <a:srgbClr val="FF0000"/>
                </a:solidFill>
                <a:latin typeface="+mn-ea"/>
                <a:ea typeface="+mn-ea"/>
              </a:rPr>
              <a:t>애플릿 기반의 웹 오피스 </a:t>
            </a:r>
            <a:r>
              <a:rPr lang="ko-KR" altLang="en-US" sz="1900" b="1" spc="-194" dirty="0" smtClean="0">
                <a:latin typeface="+mn-ea"/>
                <a:ea typeface="+mn-ea"/>
              </a:rPr>
              <a:t>및</a:t>
            </a:r>
            <a:r>
              <a:rPr lang="ko-KR" altLang="en-US" sz="1900" b="1" spc="-194" dirty="0" smtClean="0">
                <a:solidFill>
                  <a:srgbClr val="FF0000"/>
                </a:solidFill>
                <a:latin typeface="+mn-ea"/>
                <a:ea typeface="+mn-ea"/>
              </a:rPr>
              <a:t> 문서변환 솔루션 </a:t>
            </a:r>
            <a:r>
              <a:rPr lang="ko-KR" altLang="en-US" sz="1900" b="1" spc="-194" dirty="0" smtClean="0">
                <a:latin typeface="+mn-ea"/>
                <a:ea typeface="+mn-ea"/>
              </a:rPr>
              <a:t>그리고</a:t>
            </a:r>
            <a:r>
              <a:rPr lang="ko-KR" altLang="en-US" sz="1900" b="1" spc="-194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900" b="1" spc="-194" dirty="0" smtClean="0">
                <a:solidFill>
                  <a:srgbClr val="FF0000"/>
                </a:solidFill>
                <a:latin typeface="+mn-ea"/>
                <a:ea typeface="+mn-ea"/>
              </a:rPr>
              <a:t>HTML</a:t>
            </a:r>
            <a:r>
              <a:rPr lang="ko-KR" altLang="en-US" sz="1900" b="1" spc="-194" dirty="0" smtClean="0">
                <a:solidFill>
                  <a:srgbClr val="FF0000"/>
                </a:solidFill>
                <a:latin typeface="+mn-ea"/>
                <a:ea typeface="+mn-ea"/>
              </a:rPr>
              <a:t>기반의 오피스</a:t>
            </a:r>
            <a:r>
              <a:rPr lang="ko-KR" altLang="en-US" sz="1900" b="1" spc="-194" dirty="0" smtClean="0">
                <a:latin typeface="+mn-ea"/>
                <a:ea typeface="+mn-ea"/>
              </a:rPr>
              <a:t>를</a:t>
            </a:r>
            <a:r>
              <a:rPr lang="ko-KR" altLang="en-US" sz="1900" b="1" spc="-194" dirty="0" smtClean="0">
                <a:solidFill>
                  <a:srgbClr val="FF0000"/>
                </a:solidFill>
                <a:latin typeface="+mn-ea"/>
                <a:ea typeface="+mn-ea"/>
              </a:rPr>
              <a:t> 개방형 플랫폼에 </a:t>
            </a:r>
            <a:r>
              <a:rPr lang="ko-KR" altLang="en-US" sz="1900" b="1" spc="-194" dirty="0" err="1" smtClean="0">
                <a:solidFill>
                  <a:srgbClr val="FF0000"/>
                </a:solidFill>
                <a:latin typeface="+mn-ea"/>
                <a:ea typeface="+mn-ea"/>
              </a:rPr>
              <a:t>포팅</a:t>
            </a:r>
            <a:endParaRPr lang="ko-KR" altLang="en-US" sz="1700" b="1" spc="-175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603211" y="1646355"/>
            <a:ext cx="1198881" cy="832896"/>
            <a:chOff x="2665095" y="3706495"/>
            <a:chExt cx="4620260" cy="2033270"/>
          </a:xfrm>
        </p:grpSpPr>
        <p:pic>
          <p:nvPicPr>
            <p:cNvPr id="31" name="Picture"/>
            <p:cNvPicPr/>
            <p:nvPr/>
          </p:nvPicPr>
          <p:blipFill>
            <a:blip r:embed="rId2"/>
            <a:srcRect r="66134" b="78140"/>
            <a:stretch>
              <a:fillRect/>
            </a:stretch>
          </p:blipFill>
          <p:spPr>
            <a:xfrm>
              <a:off x="2665095" y="3846195"/>
              <a:ext cx="4460240" cy="1893570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pic>
          <p:nvPicPr>
            <p:cNvPr id="32" name="Picture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547485" y="3706495"/>
              <a:ext cx="737870" cy="6527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/>
          <p:cNvGrpSpPr/>
          <p:nvPr/>
        </p:nvGrpSpPr>
        <p:grpSpPr>
          <a:xfrm>
            <a:off x="2885763" y="1639649"/>
            <a:ext cx="1369711" cy="824773"/>
            <a:chOff x="875665" y="955040"/>
            <a:chExt cx="3597275" cy="2147570"/>
          </a:xfrm>
        </p:grpSpPr>
        <p:pic>
          <p:nvPicPr>
            <p:cNvPr id="29" name="Picture"/>
            <p:cNvPicPr/>
            <p:nvPr/>
          </p:nvPicPr>
          <p:blipFill>
            <a:blip r:embed="rId4"/>
            <a:srcRect r="65560" b="80284"/>
            <a:stretch>
              <a:fillRect/>
            </a:stretch>
          </p:blipFill>
          <p:spPr>
            <a:xfrm>
              <a:off x="875665" y="1209040"/>
              <a:ext cx="3456940" cy="1893570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pic>
          <p:nvPicPr>
            <p:cNvPr id="34" name="Picture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671570" y="955040"/>
              <a:ext cx="801370" cy="686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그룹 2"/>
          <p:cNvGrpSpPr/>
          <p:nvPr/>
        </p:nvGrpSpPr>
        <p:grpSpPr>
          <a:xfrm>
            <a:off x="4751606" y="1610465"/>
            <a:ext cx="1432796" cy="846830"/>
            <a:chOff x="5052695" y="955040"/>
            <a:chExt cx="3729990" cy="2214880"/>
          </a:xfrm>
        </p:grpSpPr>
        <p:pic>
          <p:nvPicPr>
            <p:cNvPr id="30" name="Picture"/>
            <p:cNvPicPr/>
            <p:nvPr/>
          </p:nvPicPr>
          <p:blipFill>
            <a:blip r:embed="rId6"/>
            <a:srcRect r="64011" b="77461"/>
            <a:stretch>
              <a:fillRect/>
            </a:stretch>
          </p:blipFill>
          <p:spPr>
            <a:xfrm>
              <a:off x="5052695" y="1276350"/>
              <a:ext cx="3528695" cy="1893570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pic>
          <p:nvPicPr>
            <p:cNvPr id="44" name="Picture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066405" y="955040"/>
              <a:ext cx="716280" cy="666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36798" y="2813813"/>
            <a:ext cx="1257861" cy="82219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93224" y="2823522"/>
            <a:ext cx="1345232" cy="82219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7" name="_x460787064" descr="cif00001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202040" y="3131824"/>
            <a:ext cx="2089284" cy="1080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8" name="Picture 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528391" y="2128991"/>
            <a:ext cx="2543665" cy="13163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9" name="Picture 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698422" y="2129909"/>
            <a:ext cx="2694178" cy="1325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851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  <a:latin typeface="+mn-ea"/>
              </a:rPr>
              <a:t>개방형 플랫폼 </a:t>
            </a:r>
            <a:r>
              <a:rPr lang="ko-KR" altLang="en-US" sz="2300" b="1" dirty="0" smtClean="0">
                <a:solidFill>
                  <a:schemeClr val="tx2"/>
                </a:solidFill>
                <a:latin typeface="+mn-ea"/>
                <a:ea typeface="+mn-ea"/>
              </a:rPr>
              <a:t>개발 </a:t>
            </a:r>
            <a:r>
              <a:rPr lang="ko-KR" altLang="en-US" sz="2300" b="1" dirty="0" smtClean="0">
                <a:solidFill>
                  <a:schemeClr val="tx2"/>
                </a:solidFill>
                <a:latin typeface="+mn-ea"/>
                <a:ea typeface="+mn-ea"/>
              </a:rPr>
              <a:t>환경 구성</a:t>
            </a:r>
            <a:endParaRPr kumimoji="0" lang="ko-KR" altLang="en-US" sz="2300" b="1" dirty="0" smtClean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7" name="Shape"/>
          <p:cNvSpPr/>
          <p:nvPr/>
        </p:nvSpPr>
        <p:spPr>
          <a:xfrm>
            <a:off x="137862" y="817423"/>
            <a:ext cx="9450705" cy="381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/>
          <a:p>
            <a:r>
              <a:rPr lang="en-US" sz="1900" spc="-194" dirty="0" smtClean="0">
                <a:solidFill>
                  <a:srgbClr val="FF0000"/>
                </a:solidFill>
                <a:latin typeface="+mn-ea"/>
                <a:ea typeface="+mn-ea"/>
              </a:rPr>
              <a:t>Run a Local </a:t>
            </a:r>
            <a:r>
              <a:rPr lang="en-US" sz="1900" spc="-194" dirty="0" smtClean="0">
                <a:solidFill>
                  <a:srgbClr val="FF0000"/>
                </a:solidFill>
                <a:latin typeface="+mn-ea"/>
                <a:ea typeface="+mn-ea"/>
              </a:rPr>
              <a:t> Open PaaS Instance</a:t>
            </a:r>
            <a:endParaRPr lang="ko-KR" altLang="en-US" sz="1700" spc="-175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5615940" y="1528338"/>
            <a:ext cx="4032096" cy="3855720"/>
          </a:xfrm>
          <a:prstGeom prst="rect">
            <a:avLst/>
          </a:prstGeom>
          <a:noFill/>
          <a:ln w="9525">
            <a:noFill/>
            <a:miter/>
          </a:ln>
        </p:spPr>
      </p:pic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108320"/>
              </p:ext>
            </p:extLst>
          </p:nvPr>
        </p:nvGraphicFramePr>
        <p:xfrm>
          <a:off x="239875" y="1528338"/>
          <a:ext cx="523445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505"/>
                <a:gridCol w="3245952"/>
              </a:tblGrid>
              <a:tr h="0">
                <a:tc>
                  <a:txBody>
                    <a:bodyPr/>
                    <a:lstStyle/>
                    <a:p>
                      <a:pPr lvl="1" algn="ctr" latinLnBrk="0"/>
                      <a:r>
                        <a:rPr lang="en-US" sz="1100" dirty="0" smtClean="0"/>
                        <a:t>OS</a:t>
                      </a:r>
                      <a:endParaRPr lang="ko-KR" altLang="en-US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 latinLnBrk="0">
                        <a:lnSpc>
                          <a:spcPct val="115000"/>
                        </a:lnSpc>
                      </a:pPr>
                      <a:r>
                        <a:rPr lang="en-US" sz="1100" dirty="0" smtClean="0"/>
                        <a:t>Ubuntu 14.04 64bit</a:t>
                      </a:r>
                      <a:endParaRPr lang="ko-KR" altLang="en-US" sz="1100" dirty="0" smtClean="0"/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457200" lvl="1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US" sz="1100" dirty="0" smtClean="0"/>
                        <a:t>H/W</a:t>
                      </a:r>
                      <a:endParaRPr lang="ko-KR" altLang="en-US" sz="1100" dirty="0" smtClean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lvl="1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US" sz="1100" dirty="0" smtClean="0"/>
                        <a:t>8 core , 24GB RAM , 165GB Disk</a:t>
                      </a:r>
                      <a:endParaRPr lang="ko-KR" altLang="en-US" sz="1100" dirty="0" smtClean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lvl="1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US" altLang="ko-KR" sz="1100" dirty="0" smtClean="0"/>
                        <a:t>Open</a:t>
                      </a:r>
                      <a:r>
                        <a:rPr lang="en-US" altLang="ko-KR" sz="1100" baseline="0" dirty="0" smtClean="0"/>
                        <a:t> PaaS</a:t>
                      </a:r>
                      <a:endParaRPr lang="ko-KR" altLang="en-US" sz="1100" dirty="0" smtClean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lvl="1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US" sz="1100" dirty="0" smtClean="0"/>
                        <a:t>Bosh-lite </a:t>
                      </a:r>
                      <a:endParaRPr lang="ko-KR" altLang="en-US" sz="1100" dirty="0" smtClean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457200" lvl="1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US" sz="1100" dirty="0" smtClean="0"/>
                        <a:t>MySQL</a:t>
                      </a:r>
                      <a:endParaRPr lang="ko-KR" altLang="en-US" sz="1100" dirty="0" smtClean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lvl="1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US" sz="1100" dirty="0" err="1" smtClean="0"/>
                        <a:t>openpass</a:t>
                      </a:r>
                      <a:r>
                        <a:rPr lang="en-US" sz="1100" dirty="0" smtClean="0"/>
                        <a:t>-</a:t>
                      </a:r>
                      <a:r>
                        <a:rPr lang="en-US" sz="1100" dirty="0" err="1" smtClean="0"/>
                        <a:t>mysql</a:t>
                      </a:r>
                      <a:r>
                        <a:rPr lang="en-US" sz="1100" dirty="0" smtClean="0"/>
                        <a:t>-release</a:t>
                      </a:r>
                      <a:endParaRPr lang="ko-KR" altLang="en-US" sz="1100" dirty="0" smtClean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Shape"/>
          <p:cNvSpPr/>
          <p:nvPr/>
        </p:nvSpPr>
        <p:spPr>
          <a:xfrm>
            <a:off x="258290" y="3257443"/>
            <a:ext cx="5296355" cy="636905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lIns="91440" tIns="45720" rIns="91440" bIns="45720" numCol="1" spcCol="0" anchor="ctr">
            <a:noAutofit/>
          </a:bodyPr>
          <a:lstStyle/>
          <a:p>
            <a:pPr latinLnBrk="1"/>
            <a:r>
              <a:rPr lang="en-US" u="none" dirty="0" smtClean="0">
                <a:solidFill>
                  <a:schemeClr val="tx1"/>
                </a:solidFill>
                <a:latin typeface="+mn-ea"/>
                <a:cs typeface="Times New Roman"/>
                <a:hlinkClick r:id="rId3"/>
              </a:rPr>
              <a:t>https://</a:t>
            </a:r>
            <a:r>
              <a:rPr lang="en-US" u="none" dirty="0" smtClean="0">
                <a:solidFill>
                  <a:schemeClr val="tx1"/>
                </a:solidFill>
                <a:latin typeface="+mn-ea"/>
                <a:cs typeface="Times New Roman"/>
                <a:hlinkClick r:id="rId3"/>
              </a:rPr>
              <a:t>github.com/OpenPaaSRnd/bosh-lite</a:t>
            </a:r>
            <a:r>
              <a:rPr lang="en-US" u="none" dirty="0" smtClean="0">
                <a:solidFill>
                  <a:schemeClr val="tx1"/>
                </a:solidFill>
                <a:latin typeface="+mn-ea"/>
                <a:cs typeface="Times New Roman"/>
              </a:rPr>
              <a:t> </a:t>
            </a:r>
            <a:r>
              <a:rPr lang="ko-KR" altLang="en-US" u="none" dirty="0" smtClean="0">
                <a:solidFill>
                  <a:schemeClr val="tx1"/>
                </a:solidFill>
                <a:latin typeface="+mn-ea"/>
                <a:cs typeface="Times New Roman"/>
              </a:rPr>
              <a:t>설치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Shape"/>
          <p:cNvSpPr/>
          <p:nvPr/>
        </p:nvSpPr>
        <p:spPr>
          <a:xfrm>
            <a:off x="258290" y="4143268"/>
            <a:ext cx="5273830" cy="636905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lIns="91440" tIns="45720" rIns="91440" bIns="45720" numCol="1" spcCol="0" anchor="ctr">
            <a:noAutofit/>
          </a:bodyPr>
          <a:lstStyle/>
          <a:p>
            <a:r>
              <a:rPr lang="en-US" u="none" dirty="0" smtClean="0">
                <a:latin typeface="+mn-ea"/>
                <a:hlinkClick r:id="rId4"/>
              </a:rPr>
              <a:t>https://</a:t>
            </a:r>
            <a:r>
              <a:rPr lang="en-US" u="none" dirty="0" smtClean="0">
                <a:latin typeface="+mn-ea"/>
                <a:hlinkClick r:id="rId4"/>
              </a:rPr>
              <a:t>github.com/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Times New Roman"/>
                <a:hlinkClick r:id="rId3"/>
              </a:rPr>
              <a:t>OpenPaaSRnd</a:t>
            </a:r>
            <a:r>
              <a:rPr lang="en-US" u="none" dirty="0" smtClean="0">
                <a:latin typeface="+mn-ea"/>
                <a:hlinkClick r:id="rId5"/>
              </a:rPr>
              <a:t>/openpass-mysql-release</a:t>
            </a:r>
            <a:r>
              <a:rPr lang="en-US" u="none" dirty="0" smtClean="0">
                <a:latin typeface="+mn-ea"/>
              </a:rPr>
              <a:t> </a:t>
            </a:r>
            <a:r>
              <a:rPr lang="ko-KR" altLang="en-US" u="none" dirty="0" smtClean="0">
                <a:solidFill>
                  <a:schemeClr val="tx1"/>
                </a:solidFill>
                <a:latin typeface="+mn-ea"/>
                <a:cs typeface="Times New Roman"/>
              </a:rPr>
              <a:t>설치</a:t>
            </a:r>
            <a:endParaRPr lang="ko-KR" altLang="en-US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179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  <a:latin typeface="+mn-ea"/>
              </a:rPr>
              <a:t>개방형 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</a:rPr>
              <a:t>플랫폼</a:t>
            </a:r>
            <a:r>
              <a:rPr kumimoji="0" lang="ko-KR" altLang="en-US" sz="2300" b="1" dirty="0">
                <a:solidFill>
                  <a:srgbClr val="1F497D"/>
                </a:solidFill>
                <a:latin typeface="+mn-ea"/>
              </a:rPr>
              <a:t>에</a:t>
            </a:r>
            <a:r>
              <a:rPr kumimoji="0" lang="ko-KR" altLang="en-US" sz="2300" b="1" dirty="0" smtClean="0">
                <a:solidFill>
                  <a:srgbClr val="1F497D"/>
                </a:solidFill>
                <a:latin typeface="+mn-ea"/>
              </a:rPr>
              <a:t> </a:t>
            </a:r>
            <a:r>
              <a:rPr kumimoji="0" lang="ko-KR" altLang="en-US" sz="2300" b="1" spc="-150" dirty="0" smtClean="0">
                <a:solidFill>
                  <a:srgbClr val="1F497D"/>
                </a:solidFill>
              </a:rPr>
              <a:t>애플릿 </a:t>
            </a:r>
            <a:r>
              <a:rPr kumimoji="0" lang="ko-KR" altLang="en-US" sz="2300" b="1" spc="-150" dirty="0" smtClean="0">
                <a:solidFill>
                  <a:srgbClr val="1F497D"/>
                </a:solidFill>
              </a:rPr>
              <a:t>기반의 웹 오피스</a:t>
            </a:r>
            <a:r>
              <a:rPr kumimoji="0" lang="en-US" altLang="ko-KR" sz="2300" b="1" spc="-150" dirty="0" smtClean="0">
                <a:solidFill>
                  <a:srgbClr val="1F497D"/>
                </a:solidFill>
              </a:rPr>
              <a:t>(App) </a:t>
            </a:r>
            <a:r>
              <a:rPr kumimoji="0" lang="ko-KR" altLang="en-US" sz="2300" b="1" spc="-150" dirty="0" smtClean="0">
                <a:solidFill>
                  <a:srgbClr val="1F497D"/>
                </a:solidFill>
              </a:rPr>
              <a:t>적용</a:t>
            </a:r>
            <a:r>
              <a:rPr kumimoji="0" lang="en-US" altLang="ko-KR" sz="2300" b="1" spc="-150" dirty="0" smtClean="0">
                <a:solidFill>
                  <a:srgbClr val="1F497D"/>
                </a:solidFill>
              </a:rPr>
              <a:t>(1) </a:t>
            </a:r>
            <a:endParaRPr kumimoji="0" lang="ko-KR" altLang="en-US" sz="2300" b="1" spc="-150" dirty="0" smtClean="0">
              <a:solidFill>
                <a:srgbClr val="1F497D"/>
              </a:solidFill>
            </a:endParaRPr>
          </a:p>
        </p:txBody>
      </p:sp>
      <p:sp>
        <p:nvSpPr>
          <p:cNvPr id="65" name="Shape"/>
          <p:cNvSpPr/>
          <p:nvPr/>
        </p:nvSpPr>
        <p:spPr>
          <a:xfrm>
            <a:off x="320675" y="929640"/>
            <a:ext cx="4598670" cy="3479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4999"/>
                </a:schemeClr>
              </a:gs>
              <a:gs pos="50000">
                <a:schemeClr val="accent1">
                  <a:shade val="67500"/>
                  <a:satMod val="114999"/>
                </a:schemeClr>
              </a:gs>
              <a:gs pos="100000">
                <a:schemeClr val="accent1">
                  <a:shade val="100000"/>
                  <a:satMod val="114999"/>
                </a:schemeClr>
              </a:gs>
            </a:gsLst>
            <a:lin ang="0" scaled="1"/>
            <a:tileRect/>
          </a:gradFill>
          <a:ln w="25400">
            <a:solidFill>
              <a:schemeClr val="accent1">
                <a:lumMod val="75000"/>
              </a:schemeClr>
            </a:solidFill>
            <a:round/>
          </a:ln>
          <a:effectLst>
            <a:outerShdw blurRad="50800" dist="25400" dir="4200000" algn="tl" rotWithShape="0">
              <a:srgbClr val="000000">
                <a:alpha val="27843"/>
              </a:srgbClr>
            </a:outerShdw>
          </a:effectLst>
        </p:spPr>
        <p:txBody>
          <a:bodyPr wrap="none" lIns="71755" tIns="71755" rIns="71755" bIns="71755" anchor="ctr"/>
          <a:lstStyle/>
          <a:p>
            <a:pPr marL="0" lvl="1" algn="ctr" defTabSz="802005"/>
            <a:r>
              <a:rPr kumimoji="0" lang="ko-KR" altLang="en-US" b="1" dirty="0">
                <a:solidFill>
                  <a:schemeClr val="bg1"/>
                </a:solidFill>
                <a:latin typeface="+mn-ea"/>
              </a:rPr>
              <a:t>개방형 플랫폼 </a:t>
            </a:r>
            <a:r>
              <a:rPr lang="en-US" b="1" kern="0" spc="-50" dirty="0" smtClean="0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App </a:t>
            </a:r>
            <a:r>
              <a:rPr lang="ko-KR" altLang="en-US" b="1" kern="0" spc="-50" dirty="0" smtClean="0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설치</a:t>
            </a:r>
          </a:p>
        </p:txBody>
      </p:sp>
      <p:sp>
        <p:nvSpPr>
          <p:cNvPr id="66" name="Shape"/>
          <p:cNvSpPr/>
          <p:nvPr/>
        </p:nvSpPr>
        <p:spPr>
          <a:xfrm>
            <a:off x="558165" y="5587365"/>
            <a:ext cx="4073525" cy="457835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lIns="91440" tIns="45720" rIns="91440" bIns="45720" numCol="1" spcCol="0" anchor="ctr">
            <a:noAutofit/>
          </a:bodyPr>
          <a:lstStyle/>
          <a:p>
            <a:pPr algn="ctr" latinLnBrk="1"/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컴파일 형태의</a:t>
            </a:r>
            <a:r>
              <a:rPr 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(WAR) </a:t>
            </a:r>
            <a:r>
              <a:rPr lang="ko-KR" altLang="en-US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저장 및 배포</a:t>
            </a:r>
          </a:p>
        </p:txBody>
      </p:sp>
      <p:grpSp>
        <p:nvGrpSpPr>
          <p:cNvPr id="72" name="Group Shape"/>
          <p:cNvGrpSpPr/>
          <p:nvPr/>
        </p:nvGrpSpPr>
        <p:grpSpPr>
          <a:xfrm>
            <a:off x="558800" y="1693545"/>
            <a:ext cx="4072890" cy="3687445"/>
            <a:chOff x="558800" y="1693545"/>
            <a:chExt cx="4072890" cy="3687445"/>
          </a:xfrm>
        </p:grpSpPr>
        <p:sp>
          <p:nvSpPr>
            <p:cNvPr id="76" name="Shape"/>
            <p:cNvSpPr/>
            <p:nvPr/>
          </p:nvSpPr>
          <p:spPr>
            <a:xfrm>
              <a:off x="558800" y="1693545"/>
              <a:ext cx="4072890" cy="3687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latinLnBrk="1"/>
              <a:r>
                <a:rPr lang="en-US" b="1" dirty="0" smtClean="0">
                  <a:solidFill>
                    <a:schemeClr val="tx1"/>
                  </a:solidFill>
                  <a:latin typeface="맑은 고딕"/>
                </a:rPr>
                <a:t>Open PaaS</a:t>
              </a:r>
              <a:endParaRPr lang="ko-KR" altLang="en-US" b="1" dirty="0" smtClean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7" name="Shape"/>
            <p:cNvSpPr/>
            <p:nvPr/>
          </p:nvSpPr>
          <p:spPr>
            <a:xfrm>
              <a:off x="2098675" y="4067175"/>
              <a:ext cx="1211580" cy="115062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latinLnBrk="1"/>
              <a:r>
                <a:rPr lang="en-US" b="1" dirty="0" smtClean="0">
                  <a:solidFill>
                    <a:schemeClr val="tx1"/>
                  </a:solidFill>
                  <a:latin typeface="맑은 고딕"/>
                  <a:ea typeface="맑은 고딕"/>
                </a:rPr>
                <a:t>BLOB Store</a:t>
              </a:r>
              <a:endParaRPr lang="ko-KR" altLang="en-US" b="1" dirty="0" smtClean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8" name="Shape"/>
            <p:cNvSpPr/>
            <p:nvPr/>
          </p:nvSpPr>
          <p:spPr>
            <a:xfrm>
              <a:off x="2314575" y="4784090"/>
              <a:ext cx="780415" cy="37655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en-US" sz="1200" b="1" dirty="0" smtClean="0">
                  <a:solidFill>
                    <a:schemeClr val="bg1"/>
                  </a:solidFill>
                  <a:latin typeface="맑은 고딕"/>
                  <a:ea typeface="맑은 고딕"/>
                </a:rPr>
                <a:t>WAR</a:t>
              </a:r>
              <a:endParaRPr lang="ko-KR" altLang="en-US" sz="1200" b="1" dirty="0" smtClean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0" name="Shape"/>
            <p:cNvSpPr/>
            <p:nvPr/>
          </p:nvSpPr>
          <p:spPr>
            <a:xfrm>
              <a:off x="713105" y="2092960"/>
              <a:ext cx="3792855" cy="1680845"/>
            </a:xfrm>
            <a:prstGeom prst="rect">
              <a:avLst/>
            </a:prstGeom>
            <a:solidFill>
              <a:schemeClr val="bg1">
                <a:lumMod val="94999"/>
              </a:schemeClr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latinLnBrk="1"/>
              <a:r>
                <a:rPr lang="en-US" altLang="ko-KR" b="1" dirty="0" smtClean="0">
                  <a:solidFill>
                    <a:schemeClr val="tx1"/>
                  </a:solidFill>
                  <a:latin typeface="맑은 고딕"/>
                  <a:ea typeface="맑은 고딕"/>
                </a:rPr>
                <a:t>Cell</a:t>
              </a:r>
              <a:endParaRPr lang="ko-KR" altLang="en-US" b="1" dirty="0" smtClean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1" name="Shape"/>
            <p:cNvSpPr/>
            <p:nvPr/>
          </p:nvSpPr>
          <p:spPr>
            <a:xfrm>
              <a:off x="977265" y="2406650"/>
              <a:ext cx="3221990" cy="120269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latinLnBrk="1"/>
              <a:r>
                <a:rPr lang="en-US" sz="1200" b="1" dirty="0" err="1">
                  <a:solidFill>
                    <a:schemeClr val="tx1"/>
                  </a:solidFill>
                  <a:latin typeface="맑은 고딕"/>
                  <a:ea typeface="맑은 고딕"/>
                </a:rPr>
                <a:t>G</a:t>
              </a:r>
              <a:r>
                <a:rPr lang="en-US" sz="1200" b="1" dirty="0" err="1" smtClean="0">
                  <a:solidFill>
                    <a:schemeClr val="tx1"/>
                  </a:solidFill>
                  <a:latin typeface="맑은 고딕"/>
                  <a:ea typeface="맑은 고딕"/>
                </a:rPr>
                <a:t>aden</a:t>
              </a:r>
              <a:endParaRPr lang="ko-KR" altLang="en-US" sz="1200" b="1" dirty="0" smtClean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2" name="Shape"/>
            <p:cNvSpPr/>
            <p:nvPr/>
          </p:nvSpPr>
          <p:spPr>
            <a:xfrm>
              <a:off x="1133475" y="2808605"/>
              <a:ext cx="1297305" cy="5467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latinLnBrk="1"/>
              <a:r>
                <a:rPr lang="en-US" sz="1000" b="1" dirty="0" smtClean="0">
                  <a:solidFill>
                    <a:schemeClr val="tx1"/>
                  </a:solidFill>
                  <a:latin typeface="맑은 고딕"/>
                </a:rPr>
                <a:t>WAS(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맑은 고딕"/>
                </a:rPr>
                <a:t>예</a:t>
              </a:r>
              <a:r>
                <a:rPr lang="en-US" sz="1000" b="1" dirty="0" smtClean="0">
                  <a:solidFill>
                    <a:schemeClr val="tx1"/>
                  </a:solidFill>
                  <a:latin typeface="맑은 고딕"/>
                </a:rPr>
                <a:t>)</a:t>
              </a:r>
              <a:endParaRPr lang="ko-KR" altLang="en-US" sz="1000" b="1" dirty="0" smtClean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3" name="Shape"/>
            <p:cNvSpPr/>
            <p:nvPr/>
          </p:nvSpPr>
          <p:spPr>
            <a:xfrm>
              <a:off x="1260475" y="3077845"/>
              <a:ext cx="1023620" cy="21018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en-US" sz="1000" b="1" dirty="0" smtClean="0">
                  <a:solidFill>
                    <a:schemeClr val="bg1"/>
                  </a:solidFill>
                  <a:latin typeface="맑은 고딕"/>
                  <a:ea typeface="맑은 고딕"/>
                </a:rPr>
                <a:t>WAR</a:t>
              </a:r>
              <a:endParaRPr lang="ko-KR" altLang="en-US" sz="1000" b="1" dirty="0" smtClean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84" name="Connection Shape"/>
            <p:cNvCxnSpPr>
              <a:stCxn id="78" idx="1"/>
              <a:endCxn id="83" idx="1"/>
            </p:cNvCxnSpPr>
            <p:nvPr/>
          </p:nvCxnSpPr>
          <p:spPr>
            <a:xfrm rot="10800000">
              <a:off x="1260475" y="3183255"/>
              <a:ext cx="1054100" cy="1788795"/>
            </a:xfrm>
            <a:prstGeom prst="curvedConnector3">
              <a:avLst>
                <a:gd name="adj1" fmla="val 130351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5" name="Group Shape"/>
            <p:cNvGrpSpPr/>
            <p:nvPr/>
          </p:nvGrpSpPr>
          <p:grpSpPr>
            <a:xfrm>
              <a:off x="2618105" y="2755900"/>
              <a:ext cx="1437640" cy="799465"/>
              <a:chOff x="2618105" y="2755900"/>
              <a:chExt cx="1437640" cy="799465"/>
            </a:xfrm>
          </p:grpSpPr>
          <p:sp>
            <p:nvSpPr>
              <p:cNvPr id="90" name="Shape"/>
              <p:cNvSpPr/>
              <p:nvPr/>
            </p:nvSpPr>
            <p:spPr>
              <a:xfrm>
                <a:off x="2618105" y="2755900"/>
                <a:ext cx="1437640" cy="79946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 algn="ctr" latinLnBrk="1"/>
                <a:r>
                  <a:rPr lang="en-US" sz="1000" b="1" dirty="0" smtClean="0">
                    <a:solidFill>
                      <a:schemeClr val="tx1"/>
                    </a:solidFill>
                    <a:latin typeface="맑은 고딕"/>
                  </a:rPr>
                  <a:t>Build Pack</a:t>
                </a:r>
                <a:endParaRPr lang="ko-KR" altLang="en-US" sz="1000" b="1" dirty="0" smtClean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91" name="Shape"/>
              <p:cNvSpPr/>
              <p:nvPr/>
            </p:nvSpPr>
            <p:spPr>
              <a:xfrm>
                <a:off x="2764790" y="3012440"/>
                <a:ext cx="1152525" cy="19812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1"/>
                <a:r>
                  <a:rPr lang="ko-KR" altLang="en-US" sz="1000" b="1" dirty="0" err="1" smtClean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재컴파일</a:t>
                </a:r>
                <a:endParaRPr lang="ko-KR" altLang="en-US" sz="1000" b="1" dirty="0" smtClean="0">
                  <a:solidFill>
                    <a:schemeClr val="tx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92" name="Shape"/>
              <p:cNvSpPr/>
              <p:nvPr/>
            </p:nvSpPr>
            <p:spPr>
              <a:xfrm>
                <a:off x="2764790" y="3274695"/>
                <a:ext cx="1152525" cy="19812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1"/>
                <a:r>
                  <a:rPr lang="ko-KR" altLang="en-US" sz="1000" b="1" dirty="0" smtClean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업로드</a:t>
                </a:r>
              </a:p>
            </p:txBody>
          </p:sp>
        </p:grpSp>
        <p:cxnSp>
          <p:nvCxnSpPr>
            <p:cNvPr id="89" name="Connection Shape"/>
            <p:cNvCxnSpPr>
              <a:stCxn id="92" idx="3"/>
              <a:endCxn id="78" idx="3"/>
            </p:cNvCxnSpPr>
            <p:nvPr/>
          </p:nvCxnSpPr>
          <p:spPr>
            <a:xfrm flipH="1">
              <a:off x="3094990" y="3374390"/>
              <a:ext cx="822325" cy="1598295"/>
            </a:xfrm>
            <a:prstGeom prst="curvedConnector3">
              <a:avLst>
                <a:gd name="adj1" fmla="val -3888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Shape"/>
          <p:cNvSpPr/>
          <p:nvPr/>
        </p:nvSpPr>
        <p:spPr>
          <a:xfrm>
            <a:off x="4857115" y="2084705"/>
            <a:ext cx="4460875" cy="179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t">
            <a:spAutoFit/>
          </a:bodyPr>
          <a:lstStyle/>
          <a:p>
            <a:pPr latinLnBrk="1">
              <a:lnSpc>
                <a:spcPct val="5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  <a:latin typeface="맑은 고딕"/>
              </a:rPr>
              <a:t>ubuntu@ip-10-67-169-23:~/apps/</a:t>
            </a:r>
            <a:r>
              <a:rPr lang="en-US" sz="1000" kern="0" dirty="0" err="1" smtClean="0">
                <a:solidFill>
                  <a:srgbClr val="000000"/>
                </a:solidFill>
                <a:latin typeface="맑은 고딕"/>
              </a:rPr>
              <a:t>thinkfree</a:t>
            </a:r>
            <a:r>
              <a:rPr lang="en-US" sz="1000" kern="0" dirty="0" smtClean="0">
                <a:solidFill>
                  <a:srgbClr val="000000"/>
                </a:solidFill>
                <a:latin typeface="맑은 고딕"/>
              </a:rPr>
              <a:t>$ cat </a:t>
            </a:r>
            <a:r>
              <a:rPr lang="en-US" sz="1000" kern="0" dirty="0" err="1" smtClean="0">
                <a:solidFill>
                  <a:srgbClr val="000000"/>
                </a:solidFill>
                <a:latin typeface="맑은 고딕"/>
              </a:rPr>
              <a:t>manifest.yml</a:t>
            </a:r>
            <a:endParaRPr lang="en-US" sz="1000" kern="0" dirty="0" smtClean="0">
              <a:solidFill>
                <a:srgbClr val="000000"/>
              </a:solidFill>
            </a:endParaRPr>
          </a:p>
          <a:p>
            <a:pPr latinLnBrk="1">
              <a:lnSpc>
                <a:spcPct val="5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  <a:latin typeface="맑은 고딕"/>
              </a:rPr>
              <a:t>---</a:t>
            </a:r>
            <a:endParaRPr lang="en-US" sz="1000" kern="0" dirty="0" smtClean="0">
              <a:solidFill>
                <a:srgbClr val="000000"/>
              </a:solidFill>
            </a:endParaRPr>
          </a:p>
          <a:p>
            <a:pPr latinLnBrk="1">
              <a:lnSpc>
                <a:spcPct val="5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  <a:latin typeface="맑은 고딕"/>
              </a:rPr>
              <a:t>applications:</a:t>
            </a:r>
            <a:endParaRPr lang="en-US" sz="1000" kern="0" dirty="0" smtClean="0">
              <a:solidFill>
                <a:srgbClr val="000000"/>
              </a:solidFill>
            </a:endParaRPr>
          </a:p>
          <a:p>
            <a:pPr latinLnBrk="1">
              <a:lnSpc>
                <a:spcPct val="5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  <a:latin typeface="맑은 고딕"/>
              </a:rPr>
              <a:t>name: hello</a:t>
            </a:r>
            <a:endParaRPr lang="en-US" sz="1000" kern="0" dirty="0" smtClean="0">
              <a:solidFill>
                <a:srgbClr val="000000"/>
              </a:solidFill>
            </a:endParaRPr>
          </a:p>
          <a:p>
            <a:pPr latinLnBrk="1">
              <a:lnSpc>
                <a:spcPct val="5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  <a:latin typeface="맑은 고딕"/>
              </a:rPr>
              <a:t>memory: 1G</a:t>
            </a:r>
            <a:endParaRPr lang="en-US" sz="1000" kern="0" dirty="0" smtClean="0">
              <a:solidFill>
                <a:srgbClr val="000000"/>
              </a:solidFill>
            </a:endParaRPr>
          </a:p>
          <a:p>
            <a:pPr latinLnBrk="1">
              <a:lnSpc>
                <a:spcPct val="5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  <a:latin typeface="맑은 고딕"/>
              </a:rPr>
              <a:t>instances: 1</a:t>
            </a:r>
            <a:endParaRPr lang="en-US" sz="1000" kern="0" dirty="0" smtClean="0">
              <a:solidFill>
                <a:srgbClr val="000000"/>
              </a:solidFill>
            </a:endParaRPr>
          </a:p>
          <a:p>
            <a:pPr latinLnBrk="1">
              <a:lnSpc>
                <a:spcPct val="5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  <a:latin typeface="맑은 고딕"/>
              </a:rPr>
              <a:t>path: </a:t>
            </a:r>
            <a:r>
              <a:rPr lang="en-US" sz="1000" kern="0" dirty="0" err="1" smtClean="0">
                <a:solidFill>
                  <a:srgbClr val="000000"/>
                </a:solidFill>
                <a:latin typeface="맑은 고딕"/>
              </a:rPr>
              <a:t>hello.war</a:t>
            </a:r>
            <a:endParaRPr lang="en-US" sz="1000" kern="0" dirty="0" smtClean="0">
              <a:solidFill>
                <a:srgbClr val="000000"/>
              </a:solidFill>
              <a:latin typeface="맑은 고딕"/>
            </a:endParaRPr>
          </a:p>
          <a:p>
            <a:pPr latinLnBrk="1">
              <a:lnSpc>
                <a:spcPct val="5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  <a:latin typeface="맑은 고딕"/>
              </a:rPr>
              <a:t>Services : </a:t>
            </a:r>
            <a:r>
              <a:rPr lang="en-US" sz="1000" kern="0" dirty="0" err="1" smtClean="0">
                <a:solidFill>
                  <a:srgbClr val="000000"/>
                </a:solidFill>
                <a:latin typeface="맑은 고딕"/>
              </a:rPr>
              <a:t>mydb</a:t>
            </a:r>
            <a:endParaRPr lang="en-US" sz="1000" kern="0" dirty="0" smtClean="0">
              <a:solidFill>
                <a:srgbClr val="000000"/>
              </a:solidFill>
            </a:endParaRPr>
          </a:p>
          <a:p>
            <a:pPr latinLnBrk="1">
              <a:lnSpc>
                <a:spcPct val="50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err="1" smtClean="0">
                <a:solidFill>
                  <a:srgbClr val="000000"/>
                </a:solidFill>
                <a:latin typeface="맑은 고딕"/>
              </a:rPr>
              <a:t>buildpack</a:t>
            </a:r>
            <a:r>
              <a:rPr lang="en-US" sz="1000" kern="0" dirty="0" smtClean="0">
                <a:solidFill>
                  <a:srgbClr val="000000"/>
                </a:solidFill>
                <a:latin typeface="맑은 고딕"/>
              </a:rPr>
              <a:t>: https://</a:t>
            </a:r>
            <a:r>
              <a:rPr lang="en-US" sz="1000" kern="0" dirty="0" smtClean="0">
                <a:solidFill>
                  <a:srgbClr val="000000"/>
                </a:solidFill>
                <a:latin typeface="맑은 고딕"/>
              </a:rPr>
              <a:t>github.com/openpassrnd/egov-buildpack.git</a:t>
            </a:r>
            <a:endParaRPr lang="en-US" sz="1000" kern="0" dirty="0" smtClean="0">
              <a:solidFill>
                <a:srgbClr val="000000"/>
              </a:solidFill>
            </a:endParaRPr>
          </a:p>
        </p:txBody>
      </p:sp>
      <p:sp>
        <p:nvSpPr>
          <p:cNvPr id="94" name="Shape"/>
          <p:cNvSpPr/>
          <p:nvPr/>
        </p:nvSpPr>
        <p:spPr>
          <a:xfrm>
            <a:off x="4857115" y="4494530"/>
            <a:ext cx="4460875" cy="1475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t">
            <a:spAutoFit/>
          </a:bodyPr>
          <a:lstStyle/>
          <a:p>
            <a:pPr latinLnBrk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</a:rPr>
              <a:t>ubuntu@ip-10-67-169-23:~/apps/</a:t>
            </a:r>
            <a:r>
              <a:rPr lang="en-US" sz="1000" kern="0" dirty="0" err="1" smtClean="0">
                <a:solidFill>
                  <a:srgbClr val="000000"/>
                </a:solidFill>
              </a:rPr>
              <a:t>thinkfree</a:t>
            </a:r>
            <a:r>
              <a:rPr lang="en-US" sz="1000" kern="0" dirty="0" smtClean="0">
                <a:solidFill>
                  <a:srgbClr val="000000"/>
                </a:solidFill>
              </a:rPr>
              <a:t>$ </a:t>
            </a:r>
            <a:r>
              <a:rPr lang="en-US" sz="1000" kern="0" dirty="0" err="1" smtClean="0">
                <a:solidFill>
                  <a:srgbClr val="000000"/>
                </a:solidFill>
              </a:rPr>
              <a:t>ls</a:t>
            </a:r>
            <a:r>
              <a:rPr lang="en-US" sz="1000" kern="0" dirty="0" smtClean="0">
                <a:solidFill>
                  <a:srgbClr val="000000"/>
                </a:solidFill>
              </a:rPr>
              <a:t> -a</a:t>
            </a:r>
          </a:p>
          <a:p>
            <a:pPr latinLnBrk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</a:rPr>
              <a:t>. .. </a:t>
            </a:r>
            <a:r>
              <a:rPr lang="en-US" sz="1000" kern="0" dirty="0" err="1" smtClean="0">
                <a:solidFill>
                  <a:srgbClr val="000000"/>
                </a:solidFill>
              </a:rPr>
              <a:t>manifest.yml</a:t>
            </a:r>
            <a:r>
              <a:rPr lang="en-US" sz="1000" kern="0" dirty="0" smtClean="0">
                <a:solidFill>
                  <a:srgbClr val="000000"/>
                </a:solidFill>
              </a:rPr>
              <a:t> </a:t>
            </a:r>
            <a:r>
              <a:rPr lang="en-US" sz="1000" kern="0" dirty="0" err="1" smtClean="0">
                <a:solidFill>
                  <a:srgbClr val="000000"/>
                </a:solidFill>
              </a:rPr>
              <a:t>hello.war</a:t>
            </a:r>
            <a:endParaRPr lang="en-US" sz="1000" kern="0" dirty="0" smtClean="0">
              <a:solidFill>
                <a:srgbClr val="000000"/>
              </a:solidFill>
            </a:endParaRPr>
          </a:p>
          <a:p>
            <a:pPr latinLnBrk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</a:rPr>
              <a:t>ubuntu@ip-10-67-169-23:~/apps/</a:t>
            </a:r>
            <a:r>
              <a:rPr lang="en-US" sz="1000" kern="0" dirty="0" err="1" smtClean="0">
                <a:solidFill>
                  <a:srgbClr val="000000"/>
                </a:solidFill>
              </a:rPr>
              <a:t>thinkfree</a:t>
            </a:r>
            <a:r>
              <a:rPr lang="en-US" sz="1000" kern="0" dirty="0" smtClean="0">
                <a:solidFill>
                  <a:srgbClr val="000000"/>
                </a:solidFill>
              </a:rPr>
              <a:t>$ </a:t>
            </a:r>
            <a:r>
              <a:rPr lang="en-US" sz="1000" kern="0" dirty="0" err="1" smtClean="0">
                <a:solidFill>
                  <a:srgbClr val="000000"/>
                </a:solidFill>
              </a:rPr>
              <a:t>cf</a:t>
            </a:r>
            <a:r>
              <a:rPr lang="en-US" sz="1000" kern="0" dirty="0" smtClean="0">
                <a:solidFill>
                  <a:srgbClr val="000000"/>
                </a:solidFill>
              </a:rPr>
              <a:t> push </a:t>
            </a:r>
          </a:p>
          <a:p>
            <a:pPr latinLnBrk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</a:rPr>
              <a:t>Using manifest file </a:t>
            </a:r>
            <a:r>
              <a:rPr lang="en-US" sz="1000" kern="0" dirty="0" err="1" smtClean="0">
                <a:solidFill>
                  <a:srgbClr val="000000"/>
                </a:solidFill>
              </a:rPr>
              <a:t>manifest.yml</a:t>
            </a:r>
            <a:endParaRPr lang="en-US" sz="1000" kern="0" dirty="0" smtClean="0">
              <a:solidFill>
                <a:srgbClr val="000000"/>
              </a:solidFill>
            </a:endParaRPr>
          </a:p>
          <a:p>
            <a:pPr latinLnBrk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sz="1000" kern="0" dirty="0" smtClean="0">
                <a:solidFill>
                  <a:srgbClr val="000000"/>
                </a:solidFill>
              </a:rPr>
              <a:t>Uploading hello... OK</a:t>
            </a:r>
          </a:p>
        </p:txBody>
      </p:sp>
      <p:sp>
        <p:nvSpPr>
          <p:cNvPr id="95" name="Shape"/>
          <p:cNvSpPr/>
          <p:nvPr/>
        </p:nvSpPr>
        <p:spPr>
          <a:xfrm>
            <a:off x="4857115" y="1687195"/>
            <a:ext cx="4555490" cy="323215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lIns="91440" tIns="45720" rIns="91440" bIns="45720" numCol="1" spcCol="0" anchor="ctr">
            <a:noAutofit/>
          </a:bodyPr>
          <a:lstStyle/>
          <a:p>
            <a:pPr latinLnBrk="1"/>
            <a:r>
              <a:rPr lang="en-US" sz="1000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Application WAR</a:t>
            </a:r>
            <a:r>
              <a:rPr lang="ko-KR" altLang="en-US" sz="1000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파일을 배치</a:t>
            </a:r>
            <a:r>
              <a:rPr lang="en-US" sz="1000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. Mainfest.yml</a:t>
            </a:r>
            <a:r>
              <a:rPr lang="ko-KR" altLang="en-US" sz="1000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의 내용에 하기와 같이 적는다</a:t>
            </a:r>
            <a:r>
              <a:rPr lang="en-US" sz="1000" b="1" dirty="0" smtClean="0">
                <a:solidFill>
                  <a:srgbClr val="0173D4"/>
                </a:solidFill>
                <a:latin typeface="맑은 고딕"/>
                <a:ea typeface="맑은 고딕"/>
              </a:rPr>
              <a:t>.</a:t>
            </a:r>
            <a:endParaRPr lang="ko-KR" altLang="en-US" sz="1000" b="1" dirty="0" smtClean="0">
              <a:solidFill>
                <a:srgbClr val="0173D4"/>
              </a:solidFill>
              <a:latin typeface="맑은 고딕"/>
              <a:ea typeface="맑은 고딕"/>
            </a:endParaRPr>
          </a:p>
        </p:txBody>
      </p:sp>
      <p:sp>
        <p:nvSpPr>
          <p:cNvPr id="96" name="Shape"/>
          <p:cNvSpPr/>
          <p:nvPr/>
        </p:nvSpPr>
        <p:spPr>
          <a:xfrm>
            <a:off x="4849495" y="4135120"/>
            <a:ext cx="4468495" cy="323850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lIns="91440" tIns="45720" rIns="91440" bIns="45720" numCol="1" spcCol="0" anchor="ctr">
            <a:noAutofit/>
          </a:bodyPr>
          <a:lstStyle/>
          <a:p>
            <a:pPr latinLnBrk="1"/>
            <a:r>
              <a:rPr lang="en-US" sz="1000" b="1" dirty="0">
                <a:solidFill>
                  <a:srgbClr val="0173D4"/>
                </a:solidFill>
                <a:latin typeface="맑은 고딕"/>
              </a:rPr>
              <a:t>P</a:t>
            </a:r>
            <a:r>
              <a:rPr lang="en-US" sz="1000" b="1" dirty="0" smtClean="0">
                <a:solidFill>
                  <a:srgbClr val="0173D4"/>
                </a:solidFill>
                <a:latin typeface="맑은 고딕"/>
              </a:rPr>
              <a:t>ush </a:t>
            </a:r>
            <a:r>
              <a:rPr lang="ko-KR" altLang="en-US" sz="1000" b="1" dirty="0" smtClean="0">
                <a:solidFill>
                  <a:srgbClr val="0173D4"/>
                </a:solidFill>
                <a:latin typeface="맑은 고딕"/>
              </a:rPr>
              <a:t>명령을 이용하여 배치를 시작한다</a:t>
            </a:r>
            <a:r>
              <a:rPr lang="en-US" sz="1000" b="1" dirty="0" smtClean="0">
                <a:solidFill>
                  <a:srgbClr val="0173D4"/>
                </a:solidFill>
                <a:latin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418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t"/>
      <a:lstStyle>
        <a:defPPr algn="ctr" latinLnBrk="0">
          <a:defRPr sz="10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89583</TotalTime>
  <Words>837</Words>
  <Application>Microsoft Office PowerPoint</Application>
  <PresentationFormat>A4 용지(210x297mm)</PresentationFormat>
  <Paragraphs>328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굴림</vt:lpstr>
      <vt:lpstr>Arial</vt:lpstr>
      <vt:lpstr>Times New Roman</vt:lpstr>
      <vt:lpstr>Consolas</vt:lpstr>
      <vt:lpstr>Arial Unicode MS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동영상 시연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jssong</dc:creator>
  <cp:lastModifiedBy>최근식</cp:lastModifiedBy>
  <cp:revision>6603</cp:revision>
  <cp:lastPrinted>2014-12-17T02:28:30Z</cp:lastPrinted>
  <dcterms:created xsi:type="dcterms:W3CDTF">2009-02-02T11:47:52Z</dcterms:created>
  <dcterms:modified xsi:type="dcterms:W3CDTF">2015-09-15T06:27:34Z</dcterms:modified>
</cp:coreProperties>
</file>